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Agrandir" panose="020B0604020202020204" charset="0"/>
      <p:regular r:id="rId13"/>
    </p:embeddedFont>
    <p:embeddedFont>
      <p:font typeface="Agrandir Bold" panose="020B0604020202020204" charset="0"/>
      <p:regular r:id="rId14"/>
    </p:embeddedFont>
    <p:embeddedFont>
      <p:font typeface="Arimo" panose="020B0604020202020204" charset="0"/>
      <p:regular r:id="rId15"/>
    </p:embeddedFont>
    <p:embeddedFont>
      <p:font typeface="Hertical Serif" panose="020B0604020202020204" charset="0"/>
      <p:regular r:id="rId16"/>
    </p:embeddedFont>
    <p:embeddedFont>
      <p:font typeface="Kingred Modern" panose="020B0604020202020204" charset="0"/>
      <p:regular r:id="rId17"/>
    </p:embeddedFont>
    <p:embeddedFont>
      <p:font typeface="Montserrat" panose="00000500000000000000" pitchFamily="2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27" d="100"/>
          <a:sy n="27" d="100"/>
        </p:scale>
        <p:origin x="102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svg"/><Relationship Id="rId4" Type="http://schemas.openxmlformats.org/officeDocument/2006/relationships/image" Target="../media/image15.svg"/><Relationship Id="rId9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3.jpeg"/><Relationship Id="rId7" Type="http://schemas.openxmlformats.org/officeDocument/2006/relationships/image" Target="../media/image15.sv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21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5.sv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10" Type="http://schemas.openxmlformats.org/officeDocument/2006/relationships/image" Target="../media/image32.sv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34.jpeg"/><Relationship Id="rId7" Type="http://schemas.openxmlformats.org/officeDocument/2006/relationships/image" Target="../media/image1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21.svg"/><Relationship Id="rId4" Type="http://schemas.openxmlformats.org/officeDocument/2006/relationships/image" Target="../media/image35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svg"/><Relationship Id="rId4" Type="http://schemas.openxmlformats.org/officeDocument/2006/relationships/image" Target="../media/image4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44.png"/><Relationship Id="rId7" Type="http://schemas.openxmlformats.org/officeDocument/2006/relationships/image" Target="../media/image2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45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13.png"/><Relationship Id="rId7" Type="http://schemas.openxmlformats.org/officeDocument/2006/relationships/image" Target="../media/image27.png"/><Relationship Id="rId12" Type="http://schemas.openxmlformats.org/officeDocument/2006/relationships/image" Target="../media/image32.sv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48.png"/><Relationship Id="rId10" Type="http://schemas.openxmlformats.org/officeDocument/2006/relationships/image" Target="../media/image30.svg"/><Relationship Id="rId4" Type="http://schemas.openxmlformats.org/officeDocument/2006/relationships/image" Target="../media/image47.png"/><Relationship Id="rId9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svg"/><Relationship Id="rId7" Type="http://schemas.openxmlformats.org/officeDocument/2006/relationships/image" Target="../media/image21.sv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15.svg"/><Relationship Id="rId3" Type="http://schemas.openxmlformats.org/officeDocument/2006/relationships/image" Target="../media/image52.svg"/><Relationship Id="rId7" Type="http://schemas.openxmlformats.org/officeDocument/2006/relationships/image" Target="../media/image56.svg"/><Relationship Id="rId12" Type="http://schemas.openxmlformats.org/officeDocument/2006/relationships/image" Target="../media/image1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11" Type="http://schemas.openxmlformats.org/officeDocument/2006/relationships/image" Target="../media/image21.svg"/><Relationship Id="rId5" Type="http://schemas.openxmlformats.org/officeDocument/2006/relationships/image" Target="../media/image54.svg"/><Relationship Id="rId10" Type="http://schemas.openxmlformats.org/officeDocument/2006/relationships/image" Target="../media/image20.png"/><Relationship Id="rId4" Type="http://schemas.openxmlformats.org/officeDocument/2006/relationships/image" Target="../media/image53.png"/><Relationship Id="rId9" Type="http://schemas.openxmlformats.org/officeDocument/2006/relationships/image" Target="../media/image58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68.svg"/><Relationship Id="rId18" Type="http://schemas.openxmlformats.org/officeDocument/2006/relationships/image" Target="../media/image10.png"/><Relationship Id="rId3" Type="http://schemas.openxmlformats.org/officeDocument/2006/relationships/image" Target="../media/image2.svg"/><Relationship Id="rId7" Type="http://schemas.openxmlformats.org/officeDocument/2006/relationships/image" Target="../media/image62.svg"/><Relationship Id="rId12" Type="http://schemas.openxmlformats.org/officeDocument/2006/relationships/image" Target="../media/image67.png"/><Relationship Id="rId17" Type="http://schemas.openxmlformats.org/officeDocument/2006/relationships/image" Target="../media/image7.svg"/><Relationship Id="rId2" Type="http://schemas.openxmlformats.org/officeDocument/2006/relationships/image" Target="../media/image1.png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11" Type="http://schemas.openxmlformats.org/officeDocument/2006/relationships/image" Target="../media/image66.svg"/><Relationship Id="rId5" Type="http://schemas.openxmlformats.org/officeDocument/2006/relationships/image" Target="../media/image60.svg"/><Relationship Id="rId15" Type="http://schemas.openxmlformats.org/officeDocument/2006/relationships/image" Target="../media/image9.svg"/><Relationship Id="rId10" Type="http://schemas.openxmlformats.org/officeDocument/2006/relationships/image" Target="../media/image65.png"/><Relationship Id="rId19" Type="http://schemas.openxmlformats.org/officeDocument/2006/relationships/image" Target="../media/image11.svg"/><Relationship Id="rId4" Type="http://schemas.openxmlformats.org/officeDocument/2006/relationships/image" Target="../media/image59.png"/><Relationship Id="rId9" Type="http://schemas.openxmlformats.org/officeDocument/2006/relationships/image" Target="../media/image64.svg"/><Relationship Id="rId1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433688" y="3068891"/>
            <a:ext cx="2867376" cy="1729924"/>
          </a:xfrm>
          <a:custGeom>
            <a:avLst/>
            <a:gdLst/>
            <a:ahLst/>
            <a:cxnLst/>
            <a:rect l="l" t="t" r="r" b="b"/>
            <a:pathLst>
              <a:path w="2867376" h="1729924">
                <a:moveTo>
                  <a:pt x="0" y="0"/>
                </a:moveTo>
                <a:lnTo>
                  <a:pt x="2867376" y="0"/>
                </a:lnTo>
                <a:lnTo>
                  <a:pt x="2867376" y="1729924"/>
                </a:lnTo>
                <a:lnTo>
                  <a:pt x="0" y="17299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330144" y="3230068"/>
            <a:ext cx="2607666" cy="1573237"/>
          </a:xfrm>
          <a:custGeom>
            <a:avLst/>
            <a:gdLst/>
            <a:ahLst/>
            <a:cxnLst/>
            <a:rect l="l" t="t" r="r" b="b"/>
            <a:pathLst>
              <a:path w="2607666" h="1573237">
                <a:moveTo>
                  <a:pt x="0" y="0"/>
                </a:moveTo>
                <a:lnTo>
                  <a:pt x="2607666" y="0"/>
                </a:lnTo>
                <a:lnTo>
                  <a:pt x="2607666" y="1573237"/>
                </a:lnTo>
                <a:lnTo>
                  <a:pt x="0" y="15732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9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6679353" y="1310480"/>
            <a:ext cx="6420049" cy="1919588"/>
            <a:chOff x="0" y="0"/>
            <a:chExt cx="8560065" cy="25594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624680" cy="2559450"/>
            </a:xfrm>
            <a:custGeom>
              <a:avLst/>
              <a:gdLst/>
              <a:ahLst/>
              <a:cxnLst/>
              <a:rect l="l" t="t" r="r" b="b"/>
              <a:pathLst>
                <a:path w="2624680" h="2559450">
                  <a:moveTo>
                    <a:pt x="0" y="0"/>
                  </a:moveTo>
                  <a:lnTo>
                    <a:pt x="2624680" y="0"/>
                  </a:lnTo>
                  <a:lnTo>
                    <a:pt x="2624680" y="2559450"/>
                  </a:lnTo>
                  <a:lnTo>
                    <a:pt x="0" y="25594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3405" r="-3405" b="-9533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1161765" y="722049"/>
              <a:ext cx="7398300" cy="10677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72"/>
                </a:lnSpc>
                <a:spcBef>
                  <a:spcPct val="0"/>
                </a:spcBef>
              </a:pPr>
              <a:r>
                <a:rPr lang="en-US" sz="2694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INDIA PILGRIMAGE</a:t>
              </a:r>
            </a:p>
            <a:p>
              <a:pPr algn="ctr">
                <a:lnSpc>
                  <a:spcPts val="2859"/>
                </a:lnSpc>
                <a:spcBef>
                  <a:spcPct val="0"/>
                </a:spcBef>
              </a:pPr>
              <a:r>
                <a:rPr lang="en-US" sz="2042">
                  <a:solidFill>
                    <a:srgbClr val="854506"/>
                  </a:solidFill>
                  <a:latin typeface="Arimo"/>
                  <a:ea typeface="Arimo"/>
                  <a:cs typeface="Arimo"/>
                  <a:sym typeface="Arimo"/>
                </a:rPr>
                <a:t>India’s Pilgrimage DMC</a:t>
              </a:r>
            </a:p>
          </p:txBody>
        </p:sp>
      </p:grpSp>
      <p:sp>
        <p:nvSpPr>
          <p:cNvPr id="7" name="Freeform 7"/>
          <p:cNvSpPr/>
          <p:nvPr/>
        </p:nvSpPr>
        <p:spPr>
          <a:xfrm>
            <a:off x="13297737" y="4016686"/>
            <a:ext cx="5640073" cy="6422444"/>
          </a:xfrm>
          <a:custGeom>
            <a:avLst/>
            <a:gdLst/>
            <a:ahLst/>
            <a:cxnLst/>
            <a:rect l="l" t="t" r="r" b="b"/>
            <a:pathLst>
              <a:path w="5640073" h="6422444">
                <a:moveTo>
                  <a:pt x="0" y="0"/>
                </a:moveTo>
                <a:lnTo>
                  <a:pt x="5640073" y="0"/>
                </a:lnTo>
                <a:lnTo>
                  <a:pt x="5640073" y="6422444"/>
                </a:lnTo>
                <a:lnTo>
                  <a:pt x="0" y="642244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7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-360329" y="4351032"/>
            <a:ext cx="5918780" cy="5753752"/>
          </a:xfrm>
          <a:custGeom>
            <a:avLst/>
            <a:gdLst/>
            <a:ahLst/>
            <a:cxnLst/>
            <a:rect l="l" t="t" r="r" b="b"/>
            <a:pathLst>
              <a:path w="5918780" h="5753752">
                <a:moveTo>
                  <a:pt x="0" y="0"/>
                </a:moveTo>
                <a:lnTo>
                  <a:pt x="5918780" y="0"/>
                </a:lnTo>
                <a:lnTo>
                  <a:pt x="5918780" y="5753752"/>
                </a:lnTo>
                <a:lnTo>
                  <a:pt x="0" y="575375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26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4990263" y="7560425"/>
            <a:ext cx="7315200" cy="2726575"/>
          </a:xfrm>
          <a:custGeom>
            <a:avLst/>
            <a:gdLst/>
            <a:ahLst/>
            <a:cxnLst/>
            <a:rect l="l" t="t" r="r" b="b"/>
            <a:pathLst>
              <a:path w="7315200" h="2726575">
                <a:moveTo>
                  <a:pt x="0" y="0"/>
                </a:moveTo>
                <a:lnTo>
                  <a:pt x="7315200" y="0"/>
                </a:lnTo>
                <a:lnTo>
                  <a:pt x="7315200" y="2726575"/>
                </a:lnTo>
                <a:lnTo>
                  <a:pt x="0" y="272657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34000"/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4368135" y="-110454"/>
            <a:ext cx="3924019" cy="3933853"/>
          </a:xfrm>
          <a:custGeom>
            <a:avLst/>
            <a:gdLst/>
            <a:ahLst/>
            <a:cxnLst/>
            <a:rect l="l" t="t" r="r" b="b"/>
            <a:pathLst>
              <a:path w="3924019" h="3933853">
                <a:moveTo>
                  <a:pt x="0" y="0"/>
                </a:moveTo>
                <a:lnTo>
                  <a:pt x="3924019" y="0"/>
                </a:lnTo>
                <a:lnTo>
                  <a:pt x="3924019" y="3933853"/>
                </a:lnTo>
                <a:lnTo>
                  <a:pt x="0" y="3933853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3098204" y="5381937"/>
            <a:ext cx="13135545" cy="765560"/>
            <a:chOff x="0" y="0"/>
            <a:chExt cx="3459568" cy="20162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459568" cy="201629"/>
            </a:xfrm>
            <a:custGeom>
              <a:avLst/>
              <a:gdLst/>
              <a:ahLst/>
              <a:cxnLst/>
              <a:rect l="l" t="t" r="r" b="b"/>
              <a:pathLst>
                <a:path w="3459568" h="201629">
                  <a:moveTo>
                    <a:pt x="15913" y="0"/>
                  </a:moveTo>
                  <a:lnTo>
                    <a:pt x="3443654" y="0"/>
                  </a:lnTo>
                  <a:cubicBezTo>
                    <a:pt x="3452443" y="0"/>
                    <a:pt x="3459568" y="7125"/>
                    <a:pt x="3459568" y="15913"/>
                  </a:cubicBezTo>
                  <a:lnTo>
                    <a:pt x="3459568" y="185715"/>
                  </a:lnTo>
                  <a:cubicBezTo>
                    <a:pt x="3459568" y="194504"/>
                    <a:pt x="3452443" y="201629"/>
                    <a:pt x="3443654" y="201629"/>
                  </a:cubicBezTo>
                  <a:lnTo>
                    <a:pt x="15913" y="201629"/>
                  </a:lnTo>
                  <a:cubicBezTo>
                    <a:pt x="7125" y="201629"/>
                    <a:pt x="0" y="194504"/>
                    <a:pt x="0" y="185715"/>
                  </a:cubicBezTo>
                  <a:lnTo>
                    <a:pt x="0" y="15913"/>
                  </a:lnTo>
                  <a:cubicBezTo>
                    <a:pt x="0" y="7125"/>
                    <a:pt x="7125" y="0"/>
                    <a:pt x="1591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rnd">
              <a:solidFill>
                <a:srgbClr val="854506"/>
              </a:solidFill>
              <a:prstDash val="solid"/>
              <a:round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38100"/>
              <a:ext cx="3459568" cy="1635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25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3239491" y="3911554"/>
            <a:ext cx="18131943" cy="1098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80"/>
              </a:lnSpc>
            </a:pPr>
            <a:r>
              <a:rPr lang="en-US" sz="8688">
                <a:solidFill>
                  <a:srgbClr val="854506"/>
                </a:solidFill>
                <a:latin typeface="Kingred Modern"/>
                <a:ea typeface="Kingred Modern"/>
                <a:cs typeface="Kingred Modern"/>
                <a:sym typeface="Kingred Modern"/>
              </a:rPr>
              <a:t>India Pilgrimage Presents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744295" y="5283291"/>
            <a:ext cx="13585849" cy="791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29"/>
              </a:lnSpc>
              <a:spcBef>
                <a:spcPct val="0"/>
              </a:spcBef>
            </a:pPr>
            <a:r>
              <a:rPr lang="en-US" sz="4092">
                <a:solidFill>
                  <a:srgbClr val="1A1A1A">
                    <a:alpha val="92941"/>
                  </a:srgbClr>
                </a:solidFill>
                <a:latin typeface="Hertical Serif"/>
                <a:ea typeface="Hertical Serif"/>
                <a:cs typeface="Hertical Serif"/>
                <a:sym typeface="Hertical Serif"/>
              </a:rPr>
              <a:t>Unfolding the Evolution and Growth of Pilgrimage and Spiritual Tourism in India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>
                <a:alpha val="100000"/>
              </a:srgbClr>
            </a:gs>
            <a:gs pos="100000">
              <a:srgbClr val="FFB26C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56476" y="-1612009"/>
            <a:ext cx="18574133" cy="3086100"/>
            <a:chOff x="0" y="0"/>
            <a:chExt cx="4891953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91953" cy="812800"/>
            </a:xfrm>
            <a:custGeom>
              <a:avLst/>
              <a:gdLst/>
              <a:ahLst/>
              <a:cxnLst/>
              <a:rect l="l" t="t" r="r" b="b"/>
              <a:pathLst>
                <a:path w="4891953" h="812800">
                  <a:moveTo>
                    <a:pt x="0" y="0"/>
                  </a:moveTo>
                  <a:lnTo>
                    <a:pt x="4891953" y="0"/>
                  </a:lnTo>
                  <a:lnTo>
                    <a:pt x="4891953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662E12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38100"/>
              <a:ext cx="4891953" cy="774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25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5400000">
            <a:off x="5961316" y="5078809"/>
            <a:ext cx="5202934" cy="908149"/>
          </a:xfrm>
          <a:custGeom>
            <a:avLst/>
            <a:gdLst/>
            <a:ahLst/>
            <a:cxnLst/>
            <a:rect l="l" t="t" r="r" b="b"/>
            <a:pathLst>
              <a:path w="5202934" h="908149">
                <a:moveTo>
                  <a:pt x="0" y="0"/>
                </a:moveTo>
                <a:lnTo>
                  <a:pt x="5202934" y="0"/>
                </a:lnTo>
                <a:lnTo>
                  <a:pt x="5202934" y="908148"/>
                </a:lnTo>
                <a:lnTo>
                  <a:pt x="0" y="9081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9000"/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401050" y="7677288"/>
            <a:ext cx="4591394" cy="801407"/>
          </a:xfrm>
          <a:custGeom>
            <a:avLst/>
            <a:gdLst/>
            <a:ahLst/>
            <a:cxnLst/>
            <a:rect l="l" t="t" r="r" b="b"/>
            <a:pathLst>
              <a:path w="4591394" h="801407">
                <a:moveTo>
                  <a:pt x="0" y="0"/>
                </a:moveTo>
                <a:lnTo>
                  <a:pt x="4591394" y="0"/>
                </a:lnTo>
                <a:lnTo>
                  <a:pt x="4591394" y="801407"/>
                </a:lnTo>
                <a:lnTo>
                  <a:pt x="0" y="8014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9000"/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5832044" y="7789292"/>
            <a:ext cx="5099912" cy="2970823"/>
          </a:xfrm>
          <a:custGeom>
            <a:avLst/>
            <a:gdLst/>
            <a:ahLst/>
            <a:cxnLst/>
            <a:rect l="l" t="t" r="r" b="b"/>
            <a:pathLst>
              <a:path w="5099912" h="2970823">
                <a:moveTo>
                  <a:pt x="0" y="0"/>
                </a:moveTo>
                <a:lnTo>
                  <a:pt x="5099912" y="0"/>
                </a:lnTo>
                <a:lnTo>
                  <a:pt x="5099912" y="2970822"/>
                </a:lnTo>
                <a:lnTo>
                  <a:pt x="0" y="29708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2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5400000">
            <a:off x="11331653" y="5190824"/>
            <a:ext cx="5202934" cy="908149"/>
          </a:xfrm>
          <a:custGeom>
            <a:avLst/>
            <a:gdLst/>
            <a:ahLst/>
            <a:cxnLst/>
            <a:rect l="l" t="t" r="r" b="b"/>
            <a:pathLst>
              <a:path w="5202934" h="908149">
                <a:moveTo>
                  <a:pt x="0" y="0"/>
                </a:moveTo>
                <a:lnTo>
                  <a:pt x="5202934" y="0"/>
                </a:lnTo>
                <a:lnTo>
                  <a:pt x="5202934" y="908149"/>
                </a:lnTo>
                <a:lnTo>
                  <a:pt x="0" y="9081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9000"/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3771387" y="7789304"/>
            <a:ext cx="4591394" cy="801407"/>
          </a:xfrm>
          <a:custGeom>
            <a:avLst/>
            <a:gdLst/>
            <a:ahLst/>
            <a:cxnLst/>
            <a:rect l="l" t="t" r="r" b="b"/>
            <a:pathLst>
              <a:path w="4591394" h="801407">
                <a:moveTo>
                  <a:pt x="0" y="0"/>
                </a:moveTo>
                <a:lnTo>
                  <a:pt x="4591394" y="0"/>
                </a:lnTo>
                <a:lnTo>
                  <a:pt x="4591394" y="801407"/>
                </a:lnTo>
                <a:lnTo>
                  <a:pt x="0" y="8014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9000"/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8382000" y="2819400"/>
            <a:ext cx="4800600" cy="5314950"/>
            <a:chOff x="0" y="0"/>
            <a:chExt cx="1264356" cy="139982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264355" cy="1399822"/>
            </a:xfrm>
            <a:custGeom>
              <a:avLst/>
              <a:gdLst/>
              <a:ahLst/>
              <a:cxnLst/>
              <a:rect l="l" t="t" r="r" b="b"/>
              <a:pathLst>
                <a:path w="1264355" h="1399822">
                  <a:moveTo>
                    <a:pt x="64508" y="0"/>
                  </a:moveTo>
                  <a:lnTo>
                    <a:pt x="1199847" y="0"/>
                  </a:lnTo>
                  <a:cubicBezTo>
                    <a:pt x="1216956" y="0"/>
                    <a:pt x="1233364" y="6796"/>
                    <a:pt x="1245462" y="18894"/>
                  </a:cubicBezTo>
                  <a:cubicBezTo>
                    <a:pt x="1257559" y="30992"/>
                    <a:pt x="1264355" y="47399"/>
                    <a:pt x="1264355" y="64508"/>
                  </a:cubicBezTo>
                  <a:lnTo>
                    <a:pt x="1264355" y="1335314"/>
                  </a:lnTo>
                  <a:cubicBezTo>
                    <a:pt x="1264355" y="1352423"/>
                    <a:pt x="1257559" y="1368831"/>
                    <a:pt x="1245462" y="1380928"/>
                  </a:cubicBezTo>
                  <a:cubicBezTo>
                    <a:pt x="1233364" y="1393026"/>
                    <a:pt x="1216956" y="1399822"/>
                    <a:pt x="1199847" y="1399822"/>
                  </a:cubicBezTo>
                  <a:lnTo>
                    <a:pt x="64508" y="1399822"/>
                  </a:lnTo>
                  <a:cubicBezTo>
                    <a:pt x="47399" y="1399822"/>
                    <a:pt x="30992" y="1393026"/>
                    <a:pt x="18894" y="1380928"/>
                  </a:cubicBezTo>
                  <a:cubicBezTo>
                    <a:pt x="6796" y="1368831"/>
                    <a:pt x="0" y="1352423"/>
                    <a:pt x="0" y="1335314"/>
                  </a:cubicBezTo>
                  <a:lnTo>
                    <a:pt x="0" y="64508"/>
                  </a:lnTo>
                  <a:cubicBezTo>
                    <a:pt x="0" y="47399"/>
                    <a:pt x="6796" y="30992"/>
                    <a:pt x="18894" y="18894"/>
                  </a:cubicBezTo>
                  <a:cubicBezTo>
                    <a:pt x="30992" y="6796"/>
                    <a:pt x="47399" y="0"/>
                    <a:pt x="64508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38100"/>
              <a:ext cx="1264356" cy="13617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25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711565" y="3298569"/>
            <a:ext cx="4141470" cy="3531870"/>
            <a:chOff x="0" y="0"/>
            <a:chExt cx="641622" cy="54717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41622" cy="547179"/>
            </a:xfrm>
            <a:custGeom>
              <a:avLst/>
              <a:gdLst/>
              <a:ahLst/>
              <a:cxnLst/>
              <a:rect l="l" t="t" r="r" b="b"/>
              <a:pathLst>
                <a:path w="641622" h="547179">
                  <a:moveTo>
                    <a:pt x="52342" y="0"/>
                  </a:moveTo>
                  <a:lnTo>
                    <a:pt x="589280" y="0"/>
                  </a:lnTo>
                  <a:cubicBezTo>
                    <a:pt x="603162" y="0"/>
                    <a:pt x="616475" y="5515"/>
                    <a:pt x="626291" y="15331"/>
                  </a:cubicBezTo>
                  <a:cubicBezTo>
                    <a:pt x="636107" y="25147"/>
                    <a:pt x="641622" y="38460"/>
                    <a:pt x="641622" y="52342"/>
                  </a:cubicBezTo>
                  <a:lnTo>
                    <a:pt x="641622" y="494837"/>
                  </a:lnTo>
                  <a:cubicBezTo>
                    <a:pt x="641622" y="508719"/>
                    <a:pt x="636107" y="522032"/>
                    <a:pt x="626291" y="531848"/>
                  </a:cubicBezTo>
                  <a:cubicBezTo>
                    <a:pt x="616475" y="541664"/>
                    <a:pt x="603162" y="547179"/>
                    <a:pt x="589280" y="547179"/>
                  </a:cubicBezTo>
                  <a:lnTo>
                    <a:pt x="52342" y="547179"/>
                  </a:lnTo>
                  <a:cubicBezTo>
                    <a:pt x="38460" y="547179"/>
                    <a:pt x="25147" y="541664"/>
                    <a:pt x="15331" y="531848"/>
                  </a:cubicBezTo>
                  <a:cubicBezTo>
                    <a:pt x="5515" y="522032"/>
                    <a:pt x="0" y="508719"/>
                    <a:pt x="0" y="494837"/>
                  </a:cubicBezTo>
                  <a:lnTo>
                    <a:pt x="0" y="52342"/>
                  </a:lnTo>
                  <a:cubicBezTo>
                    <a:pt x="0" y="38460"/>
                    <a:pt x="5515" y="25147"/>
                    <a:pt x="15331" y="15331"/>
                  </a:cubicBezTo>
                  <a:cubicBezTo>
                    <a:pt x="25147" y="5515"/>
                    <a:pt x="38460" y="0"/>
                    <a:pt x="52342" y="0"/>
                  </a:cubicBezTo>
                  <a:close/>
                </a:path>
              </a:pathLst>
            </a:custGeom>
            <a:blipFill>
              <a:blip r:embed="rId5"/>
              <a:stretch>
                <a:fillRect t="-59015" b="-21760"/>
              </a:stretch>
            </a:blipFill>
            <a:ln cap="rnd">
              <a:noFill/>
              <a:prstDash val="solid"/>
              <a:round/>
            </a:ln>
          </p:spPr>
        </p:sp>
      </p:grpSp>
      <p:sp>
        <p:nvSpPr>
          <p:cNvPr id="15" name="Freeform 15"/>
          <p:cNvSpPr/>
          <p:nvPr/>
        </p:nvSpPr>
        <p:spPr>
          <a:xfrm>
            <a:off x="10418883" y="7062457"/>
            <a:ext cx="726834" cy="726834"/>
          </a:xfrm>
          <a:custGeom>
            <a:avLst/>
            <a:gdLst/>
            <a:ahLst/>
            <a:cxnLst/>
            <a:rect l="l" t="t" r="r" b="b"/>
            <a:pathLst>
              <a:path w="726834" h="726834">
                <a:moveTo>
                  <a:pt x="0" y="0"/>
                </a:moveTo>
                <a:lnTo>
                  <a:pt x="726834" y="0"/>
                </a:lnTo>
                <a:lnTo>
                  <a:pt x="726834" y="726835"/>
                </a:lnTo>
                <a:lnTo>
                  <a:pt x="0" y="7268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13752337" y="2931416"/>
            <a:ext cx="4800600" cy="5314950"/>
            <a:chOff x="0" y="0"/>
            <a:chExt cx="1264356" cy="139982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264355" cy="1399822"/>
            </a:xfrm>
            <a:custGeom>
              <a:avLst/>
              <a:gdLst/>
              <a:ahLst/>
              <a:cxnLst/>
              <a:rect l="l" t="t" r="r" b="b"/>
              <a:pathLst>
                <a:path w="1264355" h="1399822">
                  <a:moveTo>
                    <a:pt x="64508" y="0"/>
                  </a:moveTo>
                  <a:lnTo>
                    <a:pt x="1199847" y="0"/>
                  </a:lnTo>
                  <a:cubicBezTo>
                    <a:pt x="1216956" y="0"/>
                    <a:pt x="1233364" y="6796"/>
                    <a:pt x="1245462" y="18894"/>
                  </a:cubicBezTo>
                  <a:cubicBezTo>
                    <a:pt x="1257559" y="30992"/>
                    <a:pt x="1264355" y="47399"/>
                    <a:pt x="1264355" y="64508"/>
                  </a:cubicBezTo>
                  <a:lnTo>
                    <a:pt x="1264355" y="1335314"/>
                  </a:lnTo>
                  <a:cubicBezTo>
                    <a:pt x="1264355" y="1352423"/>
                    <a:pt x="1257559" y="1368831"/>
                    <a:pt x="1245462" y="1380928"/>
                  </a:cubicBezTo>
                  <a:cubicBezTo>
                    <a:pt x="1233364" y="1393026"/>
                    <a:pt x="1216956" y="1399822"/>
                    <a:pt x="1199847" y="1399822"/>
                  </a:cubicBezTo>
                  <a:lnTo>
                    <a:pt x="64508" y="1399822"/>
                  </a:lnTo>
                  <a:cubicBezTo>
                    <a:pt x="47399" y="1399822"/>
                    <a:pt x="30992" y="1393026"/>
                    <a:pt x="18894" y="1380928"/>
                  </a:cubicBezTo>
                  <a:cubicBezTo>
                    <a:pt x="6796" y="1368831"/>
                    <a:pt x="0" y="1352423"/>
                    <a:pt x="0" y="1335314"/>
                  </a:cubicBezTo>
                  <a:lnTo>
                    <a:pt x="0" y="64508"/>
                  </a:lnTo>
                  <a:cubicBezTo>
                    <a:pt x="0" y="47399"/>
                    <a:pt x="6796" y="30992"/>
                    <a:pt x="18894" y="18894"/>
                  </a:cubicBezTo>
                  <a:cubicBezTo>
                    <a:pt x="30992" y="6796"/>
                    <a:pt x="47399" y="0"/>
                    <a:pt x="64508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0" y="38100"/>
              <a:ext cx="1264356" cy="13617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25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996349" y="3478247"/>
            <a:ext cx="4141470" cy="3531870"/>
            <a:chOff x="0" y="0"/>
            <a:chExt cx="641622" cy="54717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41622" cy="547179"/>
            </a:xfrm>
            <a:custGeom>
              <a:avLst/>
              <a:gdLst/>
              <a:ahLst/>
              <a:cxnLst/>
              <a:rect l="l" t="t" r="r" b="b"/>
              <a:pathLst>
                <a:path w="641622" h="547179">
                  <a:moveTo>
                    <a:pt x="52342" y="0"/>
                  </a:moveTo>
                  <a:lnTo>
                    <a:pt x="589280" y="0"/>
                  </a:lnTo>
                  <a:cubicBezTo>
                    <a:pt x="603162" y="0"/>
                    <a:pt x="616475" y="5515"/>
                    <a:pt x="626291" y="15331"/>
                  </a:cubicBezTo>
                  <a:cubicBezTo>
                    <a:pt x="636107" y="25147"/>
                    <a:pt x="641622" y="38460"/>
                    <a:pt x="641622" y="52342"/>
                  </a:cubicBezTo>
                  <a:lnTo>
                    <a:pt x="641622" y="494837"/>
                  </a:lnTo>
                  <a:cubicBezTo>
                    <a:pt x="641622" y="508719"/>
                    <a:pt x="636107" y="522032"/>
                    <a:pt x="626291" y="531848"/>
                  </a:cubicBezTo>
                  <a:cubicBezTo>
                    <a:pt x="616475" y="541664"/>
                    <a:pt x="603162" y="547179"/>
                    <a:pt x="589280" y="547179"/>
                  </a:cubicBezTo>
                  <a:lnTo>
                    <a:pt x="52342" y="547179"/>
                  </a:lnTo>
                  <a:cubicBezTo>
                    <a:pt x="38460" y="547179"/>
                    <a:pt x="25147" y="541664"/>
                    <a:pt x="15331" y="531848"/>
                  </a:cubicBezTo>
                  <a:cubicBezTo>
                    <a:pt x="5515" y="522032"/>
                    <a:pt x="0" y="508719"/>
                    <a:pt x="0" y="494837"/>
                  </a:cubicBezTo>
                  <a:lnTo>
                    <a:pt x="0" y="52342"/>
                  </a:lnTo>
                  <a:cubicBezTo>
                    <a:pt x="0" y="38460"/>
                    <a:pt x="5515" y="25147"/>
                    <a:pt x="15331" y="15331"/>
                  </a:cubicBezTo>
                  <a:cubicBezTo>
                    <a:pt x="25147" y="5515"/>
                    <a:pt x="38460" y="0"/>
                    <a:pt x="52342" y="0"/>
                  </a:cubicBezTo>
                  <a:close/>
                </a:path>
              </a:pathLst>
            </a:custGeom>
            <a:blipFill>
              <a:blip r:embed="rId8"/>
              <a:stretch>
                <a:fillRect t="-37999" b="-37999"/>
              </a:stretch>
            </a:blipFill>
            <a:ln cap="rnd">
              <a:noFill/>
              <a:prstDash val="solid"/>
              <a:round/>
            </a:ln>
          </p:spPr>
        </p:sp>
      </p:grpSp>
      <p:sp>
        <p:nvSpPr>
          <p:cNvPr id="21" name="Freeform 21"/>
          <p:cNvSpPr/>
          <p:nvPr/>
        </p:nvSpPr>
        <p:spPr>
          <a:xfrm>
            <a:off x="15789220" y="7253501"/>
            <a:ext cx="726834" cy="726834"/>
          </a:xfrm>
          <a:custGeom>
            <a:avLst/>
            <a:gdLst/>
            <a:ahLst/>
            <a:cxnLst/>
            <a:rect l="l" t="t" r="r" b="b"/>
            <a:pathLst>
              <a:path w="726834" h="726834">
                <a:moveTo>
                  <a:pt x="0" y="0"/>
                </a:moveTo>
                <a:lnTo>
                  <a:pt x="726834" y="0"/>
                </a:lnTo>
                <a:lnTo>
                  <a:pt x="726834" y="726834"/>
                </a:lnTo>
                <a:lnTo>
                  <a:pt x="0" y="72683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9663823" y="-1612009"/>
            <a:ext cx="18574133" cy="3086100"/>
            <a:chOff x="0" y="0"/>
            <a:chExt cx="4891953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891953" cy="812800"/>
            </a:xfrm>
            <a:custGeom>
              <a:avLst/>
              <a:gdLst/>
              <a:ahLst/>
              <a:cxnLst/>
              <a:rect l="l" t="t" r="r" b="b"/>
              <a:pathLst>
                <a:path w="4891953" h="812800">
                  <a:moveTo>
                    <a:pt x="0" y="0"/>
                  </a:moveTo>
                  <a:lnTo>
                    <a:pt x="4891953" y="0"/>
                  </a:lnTo>
                  <a:lnTo>
                    <a:pt x="4891953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854506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38100"/>
              <a:ext cx="4891953" cy="774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25"/>
                </a:lnSpc>
              </a:pPr>
              <a:endParaRPr/>
            </a:p>
          </p:txBody>
        </p:sp>
      </p:grpSp>
      <p:sp>
        <p:nvSpPr>
          <p:cNvPr id="25" name="Freeform 25"/>
          <p:cNvSpPr/>
          <p:nvPr/>
        </p:nvSpPr>
        <p:spPr>
          <a:xfrm>
            <a:off x="-356476" y="8296910"/>
            <a:ext cx="7315200" cy="2460874"/>
          </a:xfrm>
          <a:custGeom>
            <a:avLst/>
            <a:gdLst/>
            <a:ahLst/>
            <a:cxnLst/>
            <a:rect l="l" t="t" r="r" b="b"/>
            <a:pathLst>
              <a:path w="7315200" h="2460874">
                <a:moveTo>
                  <a:pt x="0" y="0"/>
                </a:moveTo>
                <a:lnTo>
                  <a:pt x="7315200" y="0"/>
                </a:lnTo>
                <a:lnTo>
                  <a:pt x="7315200" y="2460874"/>
                </a:lnTo>
                <a:lnTo>
                  <a:pt x="0" y="246087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34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10931956" y="8403397"/>
            <a:ext cx="7315200" cy="2460874"/>
          </a:xfrm>
          <a:custGeom>
            <a:avLst/>
            <a:gdLst/>
            <a:ahLst/>
            <a:cxnLst/>
            <a:rect l="l" t="t" r="r" b="b"/>
            <a:pathLst>
              <a:path w="7315200" h="2460874">
                <a:moveTo>
                  <a:pt x="0" y="0"/>
                </a:moveTo>
                <a:lnTo>
                  <a:pt x="7315200" y="0"/>
                </a:lnTo>
                <a:lnTo>
                  <a:pt x="7315200" y="2460874"/>
                </a:lnTo>
                <a:lnTo>
                  <a:pt x="0" y="246087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40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7" name="TextBox 27"/>
          <p:cNvSpPr txBox="1"/>
          <p:nvPr/>
        </p:nvSpPr>
        <p:spPr>
          <a:xfrm>
            <a:off x="150181" y="3411572"/>
            <a:ext cx="8116193" cy="55419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675"/>
              </a:lnSpc>
            </a:pPr>
            <a:r>
              <a:rPr lang="en-US" sz="2248" dirty="0">
                <a:solidFill>
                  <a:srgbClr val="281C17"/>
                </a:solidFill>
                <a:latin typeface="Agrandir"/>
                <a:ea typeface="Agrandir"/>
                <a:cs typeface="Agrandir"/>
                <a:sym typeface="Agrandir"/>
              </a:rPr>
              <a:t>🕉️</a:t>
            </a:r>
            <a:r>
              <a:rPr lang="en-US" sz="2248" b="1" dirty="0">
                <a:solidFill>
                  <a:srgbClr val="662E12"/>
                </a:solidFill>
                <a:latin typeface="Agrandir Bold"/>
                <a:ea typeface="Agrandir Bold"/>
                <a:cs typeface="Agrandir Bold"/>
                <a:sym typeface="Agrandir Bold"/>
              </a:rPr>
              <a:t>Spiritual Tourism in India</a:t>
            </a:r>
            <a:r>
              <a:rPr lang="en-US" sz="2248" dirty="0">
                <a:solidFill>
                  <a:srgbClr val="281C17"/>
                </a:solidFill>
                <a:latin typeface="Agrandir"/>
                <a:ea typeface="Agrandir"/>
                <a:cs typeface="Agrandir"/>
                <a:sym typeface="Agrandir"/>
              </a:rPr>
              <a:t>: A Timeless Calling Spiritual tourism, beyond its economic benefits, holds profound cultural and social significance.</a:t>
            </a:r>
          </a:p>
          <a:p>
            <a:pPr algn="just">
              <a:lnSpc>
                <a:spcPts val="2675"/>
              </a:lnSpc>
            </a:pPr>
            <a:endParaRPr lang="en-US" sz="2248" dirty="0">
              <a:solidFill>
                <a:srgbClr val="000000"/>
              </a:solidFill>
              <a:latin typeface="Agrandir"/>
              <a:ea typeface="Agrandir"/>
              <a:cs typeface="Agrandir"/>
              <a:sym typeface="Agrandir"/>
            </a:endParaRPr>
          </a:p>
          <a:p>
            <a:pPr algn="just">
              <a:lnSpc>
                <a:spcPts val="2675"/>
              </a:lnSpc>
            </a:pPr>
            <a:r>
              <a:rPr lang="en-US" sz="2248" dirty="0">
                <a:solidFill>
                  <a:srgbClr val="000000"/>
                </a:solidFill>
                <a:latin typeface="Agrandir"/>
                <a:ea typeface="Agrandir"/>
                <a:cs typeface="Agrandir"/>
                <a:sym typeface="Agrandir"/>
              </a:rPr>
              <a:t>🌀 </a:t>
            </a:r>
            <a:r>
              <a:rPr lang="en-US" sz="2248" b="1" dirty="0">
                <a:solidFill>
                  <a:srgbClr val="662E12"/>
                </a:solidFill>
                <a:latin typeface="Agrandir Bold"/>
                <a:ea typeface="Agrandir Bold"/>
                <a:cs typeface="Agrandir Bold"/>
                <a:sym typeface="Agrandir Bold"/>
              </a:rPr>
              <a:t>In today’s fast-paced, hyper-connected world, people of all ages turn to spiritual journeys for</a:t>
            </a:r>
            <a:r>
              <a:rPr lang="en-US" sz="2248" dirty="0">
                <a:solidFill>
                  <a:srgbClr val="000000"/>
                </a:solidFill>
                <a:latin typeface="Agrandir"/>
                <a:ea typeface="Agrandir"/>
                <a:cs typeface="Agrandir"/>
                <a:sym typeface="Agrandir"/>
              </a:rPr>
              <a:t>:</a:t>
            </a:r>
          </a:p>
          <a:p>
            <a:pPr algn="just">
              <a:lnSpc>
                <a:spcPts val="2675"/>
              </a:lnSpc>
            </a:pPr>
            <a:r>
              <a:rPr lang="en-US" sz="2248" dirty="0">
                <a:solidFill>
                  <a:srgbClr val="281C17"/>
                </a:solidFill>
                <a:latin typeface="Agrandir"/>
                <a:ea typeface="Agrandir"/>
                <a:cs typeface="Agrandir"/>
                <a:sym typeface="Agrandir"/>
              </a:rPr>
              <a:t> Mindfulness, Healing, Conscious awakening</a:t>
            </a:r>
          </a:p>
          <a:p>
            <a:pPr algn="just">
              <a:lnSpc>
                <a:spcPts val="2675"/>
              </a:lnSpc>
            </a:pPr>
            <a:endParaRPr lang="en-US" sz="2248" b="1" dirty="0">
              <a:solidFill>
                <a:srgbClr val="662E12"/>
              </a:solidFill>
              <a:latin typeface="Agrandir Bold"/>
              <a:ea typeface="Agrandir Bold"/>
              <a:cs typeface="Agrandir Bold"/>
              <a:sym typeface="Agrandir Bold"/>
            </a:endParaRPr>
          </a:p>
          <a:p>
            <a:pPr algn="just">
              <a:lnSpc>
                <a:spcPts val="2675"/>
              </a:lnSpc>
            </a:pPr>
            <a:r>
              <a:rPr lang="en-US" sz="2248" b="1" dirty="0">
                <a:solidFill>
                  <a:srgbClr val="662E12"/>
                </a:solidFill>
                <a:latin typeface="Agrandir Bold"/>
                <a:ea typeface="Agrandir Bold"/>
                <a:cs typeface="Agrandir Bold"/>
                <a:sym typeface="Agrandir Bold"/>
              </a:rPr>
              <a:t>India: The Sacred Heart of Spiritual Travel</a:t>
            </a:r>
          </a:p>
          <a:p>
            <a:pPr algn="just">
              <a:lnSpc>
                <a:spcPts val="2675"/>
              </a:lnSpc>
            </a:pPr>
            <a:r>
              <a:rPr lang="en-US" sz="2248" dirty="0">
                <a:solidFill>
                  <a:srgbClr val="281C17"/>
                </a:solidFill>
                <a:latin typeface="Agrandir"/>
                <a:ea typeface="Agrandir"/>
                <a:cs typeface="Agrandir"/>
                <a:sym typeface="Agrandir"/>
              </a:rPr>
              <a:t>📍Over 450,000 religious and cultural heritage sites</a:t>
            </a:r>
          </a:p>
          <a:p>
            <a:pPr algn="just">
              <a:lnSpc>
                <a:spcPts val="2675"/>
              </a:lnSpc>
            </a:pPr>
            <a:r>
              <a:rPr lang="en-US" sz="2248" dirty="0">
                <a:solidFill>
                  <a:srgbClr val="281C17"/>
                </a:solidFill>
                <a:latin typeface="Agrandir"/>
                <a:ea typeface="Agrandir"/>
                <a:cs typeface="Agrandir"/>
                <a:sym typeface="Agrandir"/>
              </a:rPr>
              <a:t>India is a global epicenter for spiritual and pilgrimage tourism.</a:t>
            </a:r>
          </a:p>
          <a:p>
            <a:pPr algn="just">
              <a:lnSpc>
                <a:spcPts val="2675"/>
              </a:lnSpc>
            </a:pPr>
            <a:endParaRPr lang="en-US" sz="2248" dirty="0">
              <a:solidFill>
                <a:srgbClr val="281C17"/>
              </a:solidFill>
              <a:latin typeface="Agrandir"/>
              <a:ea typeface="Agrandir"/>
              <a:cs typeface="Agrandir"/>
              <a:sym typeface="Agrandir"/>
            </a:endParaRPr>
          </a:p>
          <a:p>
            <a:pPr algn="just">
              <a:lnSpc>
                <a:spcPts val="2675"/>
              </a:lnSpc>
            </a:pPr>
            <a:r>
              <a:rPr lang="en-US" sz="2248" dirty="0">
                <a:solidFill>
                  <a:srgbClr val="281C17"/>
                </a:solidFill>
                <a:latin typeface="Agrandir"/>
                <a:ea typeface="Agrandir"/>
                <a:cs typeface="Agrandir"/>
                <a:sym typeface="Agrandir"/>
              </a:rPr>
              <a:t>✨ While iconic destinations thrive...</a:t>
            </a:r>
          </a:p>
          <a:p>
            <a:pPr algn="just">
              <a:lnSpc>
                <a:spcPts val="2675"/>
              </a:lnSpc>
            </a:pPr>
            <a:r>
              <a:rPr lang="en-US" sz="2248" dirty="0">
                <a:solidFill>
                  <a:srgbClr val="281C17"/>
                </a:solidFill>
                <a:latin typeface="Agrandir"/>
                <a:ea typeface="Agrandir"/>
                <a:cs typeface="Agrandir"/>
                <a:sym typeface="Agrandir"/>
              </a:rPr>
              <a:t>🔍 Countless hidden sacred sites remain untapped,</a:t>
            </a:r>
          </a:p>
          <a:p>
            <a:pPr algn="just">
              <a:lnSpc>
                <a:spcPts val="2675"/>
              </a:lnSpc>
            </a:pPr>
            <a:r>
              <a:rPr lang="en-US" sz="2248" dirty="0">
                <a:solidFill>
                  <a:srgbClr val="281C17"/>
                </a:solidFill>
                <a:latin typeface="Agrandir"/>
                <a:ea typeface="Agrandir"/>
                <a:cs typeface="Agrandir"/>
                <a:sym typeface="Agrandir"/>
              </a:rPr>
              <a:t>holding immense potential for curated spiritual experiences.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379782" y="2052506"/>
            <a:ext cx="5578942" cy="9714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069"/>
              </a:lnSpc>
              <a:spcBef>
                <a:spcPct val="0"/>
              </a:spcBef>
            </a:pPr>
            <a:r>
              <a:rPr lang="en-US" sz="7192" dirty="0">
                <a:solidFill>
                  <a:srgbClr val="854506"/>
                </a:solidFill>
                <a:latin typeface="Kingred Modern"/>
                <a:ea typeface="Kingred Modern"/>
                <a:cs typeface="Kingred Modern"/>
                <a:sym typeface="Kingred Modern"/>
              </a:rPr>
              <a:t>Introduction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>
                <a:alpha val="100000"/>
              </a:srgbClr>
            </a:gs>
            <a:gs pos="100000">
              <a:srgbClr val="FFDE7D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56476" y="-1612009"/>
            <a:ext cx="18574133" cy="3086100"/>
            <a:chOff x="0" y="0"/>
            <a:chExt cx="4891953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91953" cy="812800"/>
            </a:xfrm>
            <a:custGeom>
              <a:avLst/>
              <a:gdLst/>
              <a:ahLst/>
              <a:cxnLst/>
              <a:rect l="l" t="t" r="r" b="b"/>
              <a:pathLst>
                <a:path w="4891953" h="812800">
                  <a:moveTo>
                    <a:pt x="0" y="0"/>
                  </a:moveTo>
                  <a:lnTo>
                    <a:pt x="4891953" y="0"/>
                  </a:lnTo>
                  <a:lnTo>
                    <a:pt x="4891953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85450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38100"/>
              <a:ext cx="4891953" cy="774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25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663823" y="-1612009"/>
            <a:ext cx="18574133" cy="3086100"/>
            <a:chOff x="0" y="0"/>
            <a:chExt cx="4891953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91953" cy="812800"/>
            </a:xfrm>
            <a:custGeom>
              <a:avLst/>
              <a:gdLst/>
              <a:ahLst/>
              <a:cxnLst/>
              <a:rect l="l" t="t" r="r" b="b"/>
              <a:pathLst>
                <a:path w="4891953" h="812800">
                  <a:moveTo>
                    <a:pt x="0" y="0"/>
                  </a:moveTo>
                  <a:lnTo>
                    <a:pt x="4891953" y="0"/>
                  </a:lnTo>
                  <a:lnTo>
                    <a:pt x="4891953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662E12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38100"/>
              <a:ext cx="4891953" cy="774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25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126158" y="3019184"/>
            <a:ext cx="3672459" cy="5246370"/>
            <a:chOff x="0" y="0"/>
            <a:chExt cx="4445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57209" r="-57209"/>
              </a:stretch>
            </a:blipFill>
            <a:ln w="38100" cap="sq">
              <a:solidFill>
                <a:srgbClr val="854506"/>
              </a:solidFill>
              <a:prstDash val="solid"/>
              <a:miter/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1832099" y="2542934"/>
            <a:ext cx="3672459" cy="5246370"/>
            <a:chOff x="0" y="0"/>
            <a:chExt cx="4445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3"/>
              <a:stretch>
                <a:fillRect l="-57009" r="-57009"/>
              </a:stretch>
            </a:blipFill>
            <a:ln w="38100" cap="sq">
              <a:solidFill>
                <a:srgbClr val="854506"/>
              </a:solidFill>
              <a:prstDash val="solid"/>
              <a:miter/>
            </a:ln>
          </p:spPr>
        </p:sp>
      </p:grpSp>
      <p:sp>
        <p:nvSpPr>
          <p:cNvPr id="12" name="Freeform 12"/>
          <p:cNvSpPr/>
          <p:nvPr/>
        </p:nvSpPr>
        <p:spPr>
          <a:xfrm>
            <a:off x="142916" y="4777407"/>
            <a:ext cx="2867376" cy="1729924"/>
          </a:xfrm>
          <a:custGeom>
            <a:avLst/>
            <a:gdLst/>
            <a:ahLst/>
            <a:cxnLst/>
            <a:rect l="l" t="t" r="r" b="b"/>
            <a:pathLst>
              <a:path w="2867376" h="1729924">
                <a:moveTo>
                  <a:pt x="0" y="0"/>
                </a:moveTo>
                <a:lnTo>
                  <a:pt x="2867376" y="0"/>
                </a:lnTo>
                <a:lnTo>
                  <a:pt x="2867376" y="1729924"/>
                </a:lnTo>
                <a:lnTo>
                  <a:pt x="0" y="17299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9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505224" y="3019184"/>
            <a:ext cx="2034237" cy="1227281"/>
          </a:xfrm>
          <a:custGeom>
            <a:avLst/>
            <a:gdLst/>
            <a:ahLst/>
            <a:cxnLst/>
            <a:rect l="l" t="t" r="r" b="b"/>
            <a:pathLst>
              <a:path w="2034237" h="1227281">
                <a:moveTo>
                  <a:pt x="0" y="0"/>
                </a:moveTo>
                <a:lnTo>
                  <a:pt x="2034237" y="0"/>
                </a:lnTo>
                <a:lnTo>
                  <a:pt x="2034237" y="1227281"/>
                </a:lnTo>
                <a:lnTo>
                  <a:pt x="0" y="12272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9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9539586" y="2946891"/>
            <a:ext cx="8061619" cy="1485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77"/>
              </a:lnSpc>
            </a:pPr>
            <a:r>
              <a:rPr lang="en-US" sz="6104">
                <a:solidFill>
                  <a:srgbClr val="854506"/>
                </a:solidFill>
                <a:latin typeface="Kingred Modern"/>
                <a:ea typeface="Kingred Modern"/>
                <a:cs typeface="Kingred Modern"/>
                <a:sym typeface="Kingred Modern"/>
              </a:rPr>
              <a:t>Why Spiritual Tourism Matters ?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499696" y="4710732"/>
            <a:ext cx="7759604" cy="3241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796"/>
              </a:lnSpc>
            </a:pPr>
            <a:r>
              <a:rPr lang="en-US" sz="2349">
                <a:solidFill>
                  <a:srgbClr val="281C17"/>
                </a:solidFill>
                <a:latin typeface="Agrandir"/>
                <a:ea typeface="Agrandir"/>
                <a:cs typeface="Agrandir"/>
                <a:sym typeface="Agrandir"/>
              </a:rPr>
              <a:t>• 60%+ of domestic tourism in India is driven by spiritual motivations.</a:t>
            </a:r>
          </a:p>
          <a:p>
            <a:pPr algn="just">
              <a:lnSpc>
                <a:spcPts val="2796"/>
              </a:lnSpc>
            </a:pPr>
            <a:endParaRPr lang="en-US" sz="2349">
              <a:solidFill>
                <a:srgbClr val="281C17"/>
              </a:solidFill>
              <a:latin typeface="Agrandir"/>
              <a:ea typeface="Agrandir"/>
              <a:cs typeface="Agrandir"/>
              <a:sym typeface="Agrandir"/>
            </a:endParaRPr>
          </a:p>
          <a:p>
            <a:pPr algn="just">
              <a:lnSpc>
                <a:spcPts val="2796"/>
              </a:lnSpc>
            </a:pPr>
            <a:r>
              <a:rPr lang="en-US" sz="2349">
                <a:solidFill>
                  <a:srgbClr val="281C17"/>
                </a:solidFill>
                <a:latin typeface="Agrandir"/>
                <a:ea typeface="Agrandir"/>
                <a:cs typeface="Agrandir"/>
                <a:sym typeface="Agrandir"/>
              </a:rPr>
              <a:t>• Post-pandemic trends show a resurgence in spiritual travel, especially among youth and solo travelers.</a:t>
            </a:r>
          </a:p>
          <a:p>
            <a:pPr algn="just">
              <a:lnSpc>
                <a:spcPts val="2796"/>
              </a:lnSpc>
            </a:pPr>
            <a:endParaRPr lang="en-US" sz="2349">
              <a:solidFill>
                <a:srgbClr val="281C17"/>
              </a:solidFill>
              <a:latin typeface="Agrandir"/>
              <a:ea typeface="Agrandir"/>
              <a:cs typeface="Agrandir"/>
              <a:sym typeface="Agrandir"/>
            </a:endParaRPr>
          </a:p>
          <a:p>
            <a:pPr algn="just">
              <a:lnSpc>
                <a:spcPts val="2796"/>
              </a:lnSpc>
            </a:pPr>
            <a:r>
              <a:rPr lang="en-US" sz="2349">
                <a:solidFill>
                  <a:srgbClr val="281C17"/>
                </a:solidFill>
                <a:latin typeface="Agrandir"/>
                <a:ea typeface="Agrandir"/>
                <a:cs typeface="Agrandir"/>
                <a:sym typeface="Agrandir"/>
              </a:rPr>
              <a:t>• Religious tourism is now integrating wellness, culture, and digital outreach, evolving into a modern, meaningful journey.</a:t>
            </a:r>
          </a:p>
        </p:txBody>
      </p:sp>
      <p:sp>
        <p:nvSpPr>
          <p:cNvPr id="16" name="Freeform 16"/>
          <p:cNvSpPr/>
          <p:nvPr/>
        </p:nvSpPr>
        <p:spPr>
          <a:xfrm>
            <a:off x="5802545" y="8122844"/>
            <a:ext cx="5099912" cy="2970823"/>
          </a:xfrm>
          <a:custGeom>
            <a:avLst/>
            <a:gdLst/>
            <a:ahLst/>
            <a:cxnLst/>
            <a:rect l="l" t="t" r="r" b="b"/>
            <a:pathLst>
              <a:path w="5099912" h="2970823">
                <a:moveTo>
                  <a:pt x="0" y="0"/>
                </a:moveTo>
                <a:lnTo>
                  <a:pt x="5099912" y="0"/>
                </a:lnTo>
                <a:lnTo>
                  <a:pt x="5099912" y="2970823"/>
                </a:lnTo>
                <a:lnTo>
                  <a:pt x="0" y="29708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2999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-385975" y="8630463"/>
            <a:ext cx="7315200" cy="2460874"/>
          </a:xfrm>
          <a:custGeom>
            <a:avLst/>
            <a:gdLst/>
            <a:ahLst/>
            <a:cxnLst/>
            <a:rect l="l" t="t" r="r" b="b"/>
            <a:pathLst>
              <a:path w="7315200" h="2460874">
                <a:moveTo>
                  <a:pt x="0" y="0"/>
                </a:moveTo>
                <a:lnTo>
                  <a:pt x="7315200" y="0"/>
                </a:lnTo>
                <a:lnTo>
                  <a:pt x="7315200" y="2460874"/>
                </a:lnTo>
                <a:lnTo>
                  <a:pt x="0" y="246087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4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0902457" y="8736950"/>
            <a:ext cx="7315200" cy="2460874"/>
          </a:xfrm>
          <a:custGeom>
            <a:avLst/>
            <a:gdLst/>
            <a:ahLst/>
            <a:cxnLst/>
            <a:rect l="l" t="t" r="r" b="b"/>
            <a:pathLst>
              <a:path w="7315200" h="2460874">
                <a:moveTo>
                  <a:pt x="0" y="0"/>
                </a:moveTo>
                <a:lnTo>
                  <a:pt x="7315200" y="0"/>
                </a:lnTo>
                <a:lnTo>
                  <a:pt x="7315200" y="2460873"/>
                </a:lnTo>
                <a:lnTo>
                  <a:pt x="0" y="246087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>
                <a:alpha val="100000"/>
              </a:srgbClr>
            </a:gs>
            <a:gs pos="100000">
              <a:srgbClr val="FFB26C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56476" y="-1612009"/>
            <a:ext cx="18574133" cy="3086100"/>
            <a:chOff x="0" y="0"/>
            <a:chExt cx="4891953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91953" cy="812800"/>
            </a:xfrm>
            <a:custGeom>
              <a:avLst/>
              <a:gdLst/>
              <a:ahLst/>
              <a:cxnLst/>
              <a:rect l="l" t="t" r="r" b="b"/>
              <a:pathLst>
                <a:path w="4891953" h="812800">
                  <a:moveTo>
                    <a:pt x="0" y="0"/>
                  </a:moveTo>
                  <a:lnTo>
                    <a:pt x="4891953" y="0"/>
                  </a:lnTo>
                  <a:lnTo>
                    <a:pt x="4891953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854506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38100"/>
              <a:ext cx="4891953" cy="774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225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663823" y="-1612009"/>
            <a:ext cx="18574133" cy="3086100"/>
            <a:chOff x="0" y="0"/>
            <a:chExt cx="4891953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91953" cy="812800"/>
            </a:xfrm>
            <a:custGeom>
              <a:avLst/>
              <a:gdLst/>
              <a:ahLst/>
              <a:cxnLst/>
              <a:rect l="l" t="t" r="r" b="b"/>
              <a:pathLst>
                <a:path w="4891953" h="812800">
                  <a:moveTo>
                    <a:pt x="0" y="0"/>
                  </a:moveTo>
                  <a:lnTo>
                    <a:pt x="4891953" y="0"/>
                  </a:lnTo>
                  <a:lnTo>
                    <a:pt x="4891953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662E12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38100"/>
              <a:ext cx="4891953" cy="774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25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-1342057" y="6491910"/>
            <a:ext cx="3243720" cy="4114800"/>
          </a:xfrm>
          <a:custGeom>
            <a:avLst/>
            <a:gdLst/>
            <a:ahLst/>
            <a:cxnLst/>
            <a:rect l="l" t="t" r="r" b="b"/>
            <a:pathLst>
              <a:path w="3243720" h="4114800">
                <a:moveTo>
                  <a:pt x="0" y="0"/>
                </a:moveTo>
                <a:lnTo>
                  <a:pt x="3243720" y="0"/>
                </a:lnTo>
                <a:lnTo>
                  <a:pt x="324372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720290" y="9232011"/>
            <a:ext cx="16230600" cy="2109978"/>
          </a:xfrm>
          <a:custGeom>
            <a:avLst/>
            <a:gdLst/>
            <a:ahLst/>
            <a:cxnLst/>
            <a:rect l="l" t="t" r="r" b="b"/>
            <a:pathLst>
              <a:path w="16230600" h="2109978">
                <a:moveTo>
                  <a:pt x="0" y="0"/>
                </a:moveTo>
                <a:lnTo>
                  <a:pt x="16230600" y="0"/>
                </a:lnTo>
                <a:lnTo>
                  <a:pt x="16230600" y="2109978"/>
                </a:lnTo>
                <a:lnTo>
                  <a:pt x="0" y="21099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9999"/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0" y="7410008"/>
            <a:ext cx="4191000" cy="4114800"/>
          </a:xfrm>
          <a:custGeom>
            <a:avLst/>
            <a:gdLst/>
            <a:ahLst/>
            <a:cxnLst/>
            <a:rect l="l" t="t" r="r" b="b"/>
            <a:pathLst>
              <a:path w="4191000" h="4114800">
                <a:moveTo>
                  <a:pt x="0" y="0"/>
                </a:moveTo>
                <a:lnTo>
                  <a:pt x="4191000" y="0"/>
                </a:lnTo>
                <a:lnTo>
                  <a:pt x="41910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21999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>
            <a:off x="17209128" y="7583285"/>
            <a:ext cx="2017059" cy="4114800"/>
          </a:xfrm>
          <a:custGeom>
            <a:avLst/>
            <a:gdLst/>
            <a:ahLst/>
            <a:cxnLst/>
            <a:rect l="l" t="t" r="r" b="b"/>
            <a:pathLst>
              <a:path w="2017059" h="4114800">
                <a:moveTo>
                  <a:pt x="0" y="0"/>
                </a:moveTo>
                <a:lnTo>
                  <a:pt x="2017058" y="0"/>
                </a:lnTo>
                <a:lnTo>
                  <a:pt x="201705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3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5258099" y="9467408"/>
            <a:ext cx="800339" cy="1811467"/>
          </a:xfrm>
          <a:custGeom>
            <a:avLst/>
            <a:gdLst/>
            <a:ahLst/>
            <a:cxnLst/>
            <a:rect l="l" t="t" r="r" b="b"/>
            <a:pathLst>
              <a:path w="800339" h="1811467">
                <a:moveTo>
                  <a:pt x="0" y="0"/>
                </a:moveTo>
                <a:lnTo>
                  <a:pt x="800340" y="0"/>
                </a:lnTo>
                <a:lnTo>
                  <a:pt x="800340" y="1811467"/>
                </a:lnTo>
                <a:lnTo>
                  <a:pt x="0" y="181146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6937918" y="2332592"/>
            <a:ext cx="8442084" cy="806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5863"/>
              </a:lnSpc>
              <a:spcBef>
                <a:spcPct val="0"/>
              </a:spcBef>
            </a:pPr>
            <a:r>
              <a:rPr lang="en-US" sz="6304" u="none" strike="noStrike">
                <a:solidFill>
                  <a:srgbClr val="854506"/>
                </a:solidFill>
                <a:latin typeface="Kingred Modern"/>
                <a:ea typeface="Kingred Modern"/>
                <a:cs typeface="Kingred Modern"/>
                <a:sym typeface="Kingred Modern"/>
              </a:rPr>
              <a:t>Key Statistics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581476" y="3558431"/>
            <a:ext cx="4091903" cy="5866958"/>
            <a:chOff x="0" y="0"/>
            <a:chExt cx="1077703" cy="154520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77703" cy="1545207"/>
            </a:xfrm>
            <a:custGeom>
              <a:avLst/>
              <a:gdLst/>
              <a:ahLst/>
              <a:cxnLst/>
              <a:rect l="l" t="t" r="r" b="b"/>
              <a:pathLst>
                <a:path w="1077703" h="1545207">
                  <a:moveTo>
                    <a:pt x="96492" y="0"/>
                  </a:moveTo>
                  <a:lnTo>
                    <a:pt x="981210" y="0"/>
                  </a:lnTo>
                  <a:cubicBezTo>
                    <a:pt x="1006802" y="0"/>
                    <a:pt x="1031345" y="10166"/>
                    <a:pt x="1049441" y="28262"/>
                  </a:cubicBezTo>
                  <a:cubicBezTo>
                    <a:pt x="1067537" y="46358"/>
                    <a:pt x="1077703" y="70901"/>
                    <a:pt x="1077703" y="96492"/>
                  </a:cubicBezTo>
                  <a:lnTo>
                    <a:pt x="1077703" y="1448715"/>
                  </a:lnTo>
                  <a:cubicBezTo>
                    <a:pt x="1077703" y="1474306"/>
                    <a:pt x="1067537" y="1498849"/>
                    <a:pt x="1049441" y="1516945"/>
                  </a:cubicBezTo>
                  <a:cubicBezTo>
                    <a:pt x="1031345" y="1535041"/>
                    <a:pt x="1006802" y="1545207"/>
                    <a:pt x="981210" y="1545207"/>
                  </a:cubicBezTo>
                  <a:lnTo>
                    <a:pt x="96492" y="1545207"/>
                  </a:lnTo>
                  <a:cubicBezTo>
                    <a:pt x="70901" y="1545207"/>
                    <a:pt x="46358" y="1535041"/>
                    <a:pt x="28262" y="1516945"/>
                  </a:cubicBezTo>
                  <a:cubicBezTo>
                    <a:pt x="10166" y="1498849"/>
                    <a:pt x="0" y="1474306"/>
                    <a:pt x="0" y="1448715"/>
                  </a:cubicBezTo>
                  <a:lnTo>
                    <a:pt x="0" y="96492"/>
                  </a:lnTo>
                  <a:cubicBezTo>
                    <a:pt x="0" y="70901"/>
                    <a:pt x="10166" y="46358"/>
                    <a:pt x="28262" y="28262"/>
                  </a:cubicBezTo>
                  <a:cubicBezTo>
                    <a:pt x="46358" y="10166"/>
                    <a:pt x="70901" y="0"/>
                    <a:pt x="9649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38100"/>
              <a:ext cx="1077703" cy="15071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25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422650" y="2914999"/>
            <a:ext cx="4091903" cy="29510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133"/>
              </a:lnSpc>
              <a:spcBef>
                <a:spcPct val="0"/>
              </a:spcBef>
            </a:pPr>
            <a:r>
              <a:rPr lang="en-US" sz="10000" b="1" dirty="0">
                <a:solidFill>
                  <a:srgbClr val="854506"/>
                </a:solidFill>
                <a:latin typeface="Agrandir Bold"/>
                <a:ea typeface="Agrandir Bold"/>
                <a:cs typeface="Agrandir Bold"/>
                <a:sym typeface="Agrandir Bold"/>
              </a:rPr>
              <a:t>1.4B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81476" y="4968131"/>
            <a:ext cx="4146479" cy="15842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189"/>
              </a:lnSpc>
              <a:spcBef>
                <a:spcPct val="0"/>
              </a:spcBef>
            </a:pPr>
            <a:endParaRPr lang="en-US" sz="2992" b="1" dirty="0">
              <a:solidFill>
                <a:srgbClr val="281C17"/>
              </a:solidFill>
              <a:latin typeface="Agrandir Bold"/>
              <a:ea typeface="Agrandir Bold"/>
              <a:cs typeface="Agrandir Bold"/>
              <a:sym typeface="Agrandir Bold"/>
            </a:endParaRPr>
          </a:p>
          <a:p>
            <a:pPr algn="ctr">
              <a:lnSpc>
                <a:spcPts val="4189"/>
              </a:lnSpc>
              <a:spcBef>
                <a:spcPct val="0"/>
              </a:spcBef>
            </a:pPr>
            <a:r>
              <a:rPr lang="en-US" sz="2992" b="1" dirty="0">
                <a:solidFill>
                  <a:srgbClr val="281C17"/>
                </a:solidFill>
                <a:latin typeface="Agrandir Bold"/>
                <a:ea typeface="Agrandir Bold"/>
                <a:cs typeface="Agrandir Bold"/>
                <a:sym typeface="Agrandir Bold"/>
              </a:rPr>
              <a:t>Domestic Pilgrims (2022)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24609" y="6659317"/>
            <a:ext cx="3605637" cy="2436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9"/>
              </a:lnSpc>
              <a:spcBef>
                <a:spcPct val="0"/>
              </a:spcBef>
            </a:pPr>
            <a:r>
              <a:rPr lang="en-US" sz="2692" dirty="0">
                <a:solidFill>
                  <a:srgbClr val="281C17"/>
                </a:solidFill>
                <a:latin typeface="Agrandir"/>
                <a:ea typeface="Agrandir"/>
                <a:cs typeface="Agrandir"/>
                <a:sym typeface="Agrandir"/>
              </a:rPr>
              <a:t>Over 1.4 billion Indian citizens embarked on religious journeys in 2022, a testament to the sector's scale.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961224" y="3558431"/>
            <a:ext cx="4091903" cy="5866958"/>
            <a:chOff x="0" y="0"/>
            <a:chExt cx="1077703" cy="154520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077703" cy="1545207"/>
            </a:xfrm>
            <a:custGeom>
              <a:avLst/>
              <a:gdLst/>
              <a:ahLst/>
              <a:cxnLst/>
              <a:rect l="l" t="t" r="r" b="b"/>
              <a:pathLst>
                <a:path w="1077703" h="1545207">
                  <a:moveTo>
                    <a:pt x="96492" y="0"/>
                  </a:moveTo>
                  <a:lnTo>
                    <a:pt x="981210" y="0"/>
                  </a:lnTo>
                  <a:cubicBezTo>
                    <a:pt x="1006802" y="0"/>
                    <a:pt x="1031345" y="10166"/>
                    <a:pt x="1049441" y="28262"/>
                  </a:cubicBezTo>
                  <a:cubicBezTo>
                    <a:pt x="1067537" y="46358"/>
                    <a:pt x="1077703" y="70901"/>
                    <a:pt x="1077703" y="96492"/>
                  </a:cubicBezTo>
                  <a:lnTo>
                    <a:pt x="1077703" y="1448715"/>
                  </a:lnTo>
                  <a:cubicBezTo>
                    <a:pt x="1077703" y="1474306"/>
                    <a:pt x="1067537" y="1498849"/>
                    <a:pt x="1049441" y="1516945"/>
                  </a:cubicBezTo>
                  <a:cubicBezTo>
                    <a:pt x="1031345" y="1535041"/>
                    <a:pt x="1006802" y="1545207"/>
                    <a:pt x="981210" y="1545207"/>
                  </a:cubicBezTo>
                  <a:lnTo>
                    <a:pt x="96492" y="1545207"/>
                  </a:lnTo>
                  <a:cubicBezTo>
                    <a:pt x="70901" y="1545207"/>
                    <a:pt x="46358" y="1535041"/>
                    <a:pt x="28262" y="1516945"/>
                  </a:cubicBezTo>
                  <a:cubicBezTo>
                    <a:pt x="10166" y="1498849"/>
                    <a:pt x="0" y="1474306"/>
                    <a:pt x="0" y="1448715"/>
                  </a:cubicBezTo>
                  <a:lnTo>
                    <a:pt x="0" y="96492"/>
                  </a:lnTo>
                  <a:cubicBezTo>
                    <a:pt x="0" y="70901"/>
                    <a:pt x="10166" y="46358"/>
                    <a:pt x="28262" y="28262"/>
                  </a:cubicBezTo>
                  <a:cubicBezTo>
                    <a:pt x="46358" y="10166"/>
                    <a:pt x="70901" y="0"/>
                    <a:pt x="9649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38100"/>
              <a:ext cx="1077703" cy="15071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25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4802398" y="2914998"/>
            <a:ext cx="4271039" cy="2951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133"/>
              </a:lnSpc>
              <a:spcBef>
                <a:spcPct val="0"/>
              </a:spcBef>
            </a:pPr>
            <a:r>
              <a:rPr lang="en-US" sz="10000" b="1" dirty="0">
                <a:solidFill>
                  <a:srgbClr val="854506"/>
                </a:solidFill>
                <a:latin typeface="Agrandir Bold"/>
                <a:ea typeface="Agrandir Bold"/>
                <a:cs typeface="Agrandir Bold"/>
                <a:sym typeface="Agrandir Bold"/>
              </a:rPr>
              <a:t>6.6M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174627" y="4968131"/>
            <a:ext cx="3665098" cy="1584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89"/>
              </a:lnSpc>
              <a:spcBef>
                <a:spcPct val="0"/>
              </a:spcBef>
            </a:pPr>
            <a:endParaRPr lang="en-US" sz="2992" b="1" dirty="0">
              <a:solidFill>
                <a:srgbClr val="281C17"/>
              </a:solidFill>
              <a:latin typeface="Agrandir Bold"/>
              <a:ea typeface="Agrandir Bold"/>
              <a:cs typeface="Agrandir Bold"/>
              <a:sym typeface="Agrandir Bold"/>
            </a:endParaRPr>
          </a:p>
          <a:p>
            <a:pPr algn="ctr">
              <a:lnSpc>
                <a:spcPts val="4189"/>
              </a:lnSpc>
              <a:spcBef>
                <a:spcPct val="0"/>
              </a:spcBef>
            </a:pPr>
            <a:r>
              <a:rPr lang="en-US" sz="2992" b="1" dirty="0">
                <a:solidFill>
                  <a:srgbClr val="281C17"/>
                </a:solidFill>
                <a:latin typeface="Agrandir Bold"/>
                <a:ea typeface="Agrandir Bold"/>
                <a:cs typeface="Agrandir Bold"/>
                <a:sym typeface="Agrandir Bold"/>
              </a:rPr>
              <a:t>Foreign Pilgrims (2022)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5110949" y="6659317"/>
            <a:ext cx="3808831" cy="2912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9"/>
              </a:lnSpc>
            </a:pPr>
            <a:r>
              <a:rPr lang="en-US" sz="2692" dirty="0">
                <a:solidFill>
                  <a:srgbClr val="281C17"/>
                </a:solidFill>
                <a:latin typeface="Agrandir"/>
                <a:ea typeface="Agrandir"/>
                <a:cs typeface="Agrandir"/>
                <a:sym typeface="Agrandir"/>
              </a:rPr>
              <a:t>India attracted 6.64 million international visitors specifically for religious tourism, indicating global appeal.</a:t>
            </a:r>
          </a:p>
          <a:p>
            <a:pPr algn="ctr">
              <a:lnSpc>
                <a:spcPts val="3769"/>
              </a:lnSpc>
              <a:spcBef>
                <a:spcPct val="0"/>
              </a:spcBef>
            </a:pPr>
            <a:endParaRPr lang="en-US" sz="2692" dirty="0">
              <a:solidFill>
                <a:srgbClr val="281C17"/>
              </a:solidFill>
              <a:latin typeface="Agrandir"/>
              <a:ea typeface="Agrandir"/>
              <a:cs typeface="Agrandir"/>
              <a:sym typeface="Agrandir"/>
            </a:endParaRPr>
          </a:p>
        </p:txBody>
      </p:sp>
      <p:grpSp>
        <p:nvGrpSpPr>
          <p:cNvPr id="26" name="Group 26"/>
          <p:cNvGrpSpPr/>
          <p:nvPr/>
        </p:nvGrpSpPr>
        <p:grpSpPr>
          <a:xfrm>
            <a:off x="9337039" y="3558431"/>
            <a:ext cx="4091903" cy="5866958"/>
            <a:chOff x="0" y="0"/>
            <a:chExt cx="1077703" cy="1545207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77703" cy="1545207"/>
            </a:xfrm>
            <a:custGeom>
              <a:avLst/>
              <a:gdLst/>
              <a:ahLst/>
              <a:cxnLst/>
              <a:rect l="l" t="t" r="r" b="b"/>
              <a:pathLst>
                <a:path w="1077703" h="1545207">
                  <a:moveTo>
                    <a:pt x="96492" y="0"/>
                  </a:moveTo>
                  <a:lnTo>
                    <a:pt x="981210" y="0"/>
                  </a:lnTo>
                  <a:cubicBezTo>
                    <a:pt x="1006802" y="0"/>
                    <a:pt x="1031345" y="10166"/>
                    <a:pt x="1049441" y="28262"/>
                  </a:cubicBezTo>
                  <a:cubicBezTo>
                    <a:pt x="1067537" y="46358"/>
                    <a:pt x="1077703" y="70901"/>
                    <a:pt x="1077703" y="96492"/>
                  </a:cubicBezTo>
                  <a:lnTo>
                    <a:pt x="1077703" y="1448715"/>
                  </a:lnTo>
                  <a:cubicBezTo>
                    <a:pt x="1077703" y="1474306"/>
                    <a:pt x="1067537" y="1498849"/>
                    <a:pt x="1049441" y="1516945"/>
                  </a:cubicBezTo>
                  <a:cubicBezTo>
                    <a:pt x="1031345" y="1535041"/>
                    <a:pt x="1006802" y="1545207"/>
                    <a:pt x="981210" y="1545207"/>
                  </a:cubicBezTo>
                  <a:lnTo>
                    <a:pt x="96492" y="1545207"/>
                  </a:lnTo>
                  <a:cubicBezTo>
                    <a:pt x="70901" y="1545207"/>
                    <a:pt x="46358" y="1535041"/>
                    <a:pt x="28262" y="1516945"/>
                  </a:cubicBezTo>
                  <a:cubicBezTo>
                    <a:pt x="10166" y="1498849"/>
                    <a:pt x="0" y="1474306"/>
                    <a:pt x="0" y="1448715"/>
                  </a:cubicBezTo>
                  <a:lnTo>
                    <a:pt x="0" y="96492"/>
                  </a:lnTo>
                  <a:cubicBezTo>
                    <a:pt x="0" y="70901"/>
                    <a:pt x="10166" y="46358"/>
                    <a:pt x="28262" y="28262"/>
                  </a:cubicBezTo>
                  <a:cubicBezTo>
                    <a:pt x="46358" y="10166"/>
                    <a:pt x="70901" y="0"/>
                    <a:pt x="9649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0" y="38100"/>
              <a:ext cx="1077703" cy="15071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25"/>
                </a:lnSpc>
              </a:pPr>
              <a:endParaRPr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9178213" y="2914998"/>
            <a:ext cx="4271039" cy="29510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133"/>
              </a:lnSpc>
              <a:spcBef>
                <a:spcPct val="0"/>
              </a:spcBef>
            </a:pPr>
            <a:r>
              <a:rPr lang="en-US" sz="10000" b="1" dirty="0">
                <a:solidFill>
                  <a:srgbClr val="854506"/>
                </a:solidFill>
                <a:latin typeface="Agrandir Bold"/>
                <a:ea typeface="Agrandir Bold"/>
                <a:cs typeface="Agrandir Bold"/>
                <a:sym typeface="Agrandir Bold"/>
              </a:rPr>
              <a:t>10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550441" y="4968131"/>
            <a:ext cx="3665098" cy="1584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89"/>
              </a:lnSpc>
              <a:spcBef>
                <a:spcPct val="0"/>
              </a:spcBef>
            </a:pPr>
            <a:endParaRPr lang="en-US" sz="2992" b="1" dirty="0">
              <a:solidFill>
                <a:srgbClr val="281C17"/>
              </a:solidFill>
              <a:latin typeface="Agrandir Bold"/>
              <a:ea typeface="Agrandir Bold"/>
              <a:cs typeface="Agrandir Bold"/>
              <a:sym typeface="Agrandir Bold"/>
            </a:endParaRPr>
          </a:p>
          <a:p>
            <a:pPr algn="ctr">
              <a:lnSpc>
                <a:spcPts val="4189"/>
              </a:lnSpc>
              <a:spcBef>
                <a:spcPct val="0"/>
              </a:spcBef>
            </a:pPr>
            <a:r>
              <a:rPr lang="en-US" sz="2992" b="1" dirty="0">
                <a:solidFill>
                  <a:srgbClr val="281C17"/>
                </a:solidFill>
                <a:latin typeface="Agrandir Bold"/>
                <a:ea typeface="Agrandir Bold"/>
                <a:cs typeface="Agrandir Bold"/>
                <a:sym typeface="Agrandir Bold"/>
              </a:rPr>
              <a:t>UNESCO Religious Sites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492538" y="6552411"/>
            <a:ext cx="3808831" cy="33820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69"/>
              </a:lnSpc>
            </a:pPr>
            <a:r>
              <a:rPr lang="en-US" sz="2692" dirty="0">
                <a:solidFill>
                  <a:srgbClr val="281C17"/>
                </a:solidFill>
                <a:latin typeface="Agrandir"/>
                <a:ea typeface="Agrandir"/>
                <a:cs typeface="Agrandir"/>
                <a:sym typeface="Agrandir"/>
              </a:rPr>
              <a:t>Ten out of India's 42 UNESCO World Heritage Sites are religious, underscoring their historical and cultural significance.</a:t>
            </a:r>
          </a:p>
          <a:p>
            <a:pPr algn="ctr">
              <a:lnSpc>
                <a:spcPts val="3769"/>
              </a:lnSpc>
              <a:spcBef>
                <a:spcPct val="0"/>
              </a:spcBef>
            </a:pPr>
            <a:endParaRPr lang="en-US" sz="2692" dirty="0">
              <a:solidFill>
                <a:srgbClr val="281C17"/>
              </a:solidFill>
              <a:latin typeface="Agrandir"/>
              <a:ea typeface="Agrandir"/>
              <a:cs typeface="Agrandir"/>
              <a:sym typeface="Agrandir"/>
            </a:endParaRPr>
          </a:p>
        </p:txBody>
      </p:sp>
      <p:grpSp>
        <p:nvGrpSpPr>
          <p:cNvPr id="32" name="Group 32"/>
          <p:cNvGrpSpPr/>
          <p:nvPr/>
        </p:nvGrpSpPr>
        <p:grpSpPr>
          <a:xfrm>
            <a:off x="13753136" y="3558431"/>
            <a:ext cx="4091903" cy="5866958"/>
            <a:chOff x="0" y="0"/>
            <a:chExt cx="1077703" cy="1545207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077703" cy="1545207"/>
            </a:xfrm>
            <a:custGeom>
              <a:avLst/>
              <a:gdLst/>
              <a:ahLst/>
              <a:cxnLst/>
              <a:rect l="l" t="t" r="r" b="b"/>
              <a:pathLst>
                <a:path w="1077703" h="1545207">
                  <a:moveTo>
                    <a:pt x="96492" y="0"/>
                  </a:moveTo>
                  <a:lnTo>
                    <a:pt x="981210" y="0"/>
                  </a:lnTo>
                  <a:cubicBezTo>
                    <a:pt x="1006802" y="0"/>
                    <a:pt x="1031345" y="10166"/>
                    <a:pt x="1049441" y="28262"/>
                  </a:cubicBezTo>
                  <a:cubicBezTo>
                    <a:pt x="1067537" y="46358"/>
                    <a:pt x="1077703" y="70901"/>
                    <a:pt x="1077703" y="96492"/>
                  </a:cubicBezTo>
                  <a:lnTo>
                    <a:pt x="1077703" y="1448715"/>
                  </a:lnTo>
                  <a:cubicBezTo>
                    <a:pt x="1077703" y="1474306"/>
                    <a:pt x="1067537" y="1498849"/>
                    <a:pt x="1049441" y="1516945"/>
                  </a:cubicBezTo>
                  <a:cubicBezTo>
                    <a:pt x="1031345" y="1535041"/>
                    <a:pt x="1006802" y="1545207"/>
                    <a:pt x="981210" y="1545207"/>
                  </a:cubicBezTo>
                  <a:lnTo>
                    <a:pt x="96492" y="1545207"/>
                  </a:lnTo>
                  <a:cubicBezTo>
                    <a:pt x="70901" y="1545207"/>
                    <a:pt x="46358" y="1535041"/>
                    <a:pt x="28262" y="1516945"/>
                  </a:cubicBezTo>
                  <a:cubicBezTo>
                    <a:pt x="10166" y="1498849"/>
                    <a:pt x="0" y="1474306"/>
                    <a:pt x="0" y="1448715"/>
                  </a:cubicBezTo>
                  <a:lnTo>
                    <a:pt x="0" y="96492"/>
                  </a:lnTo>
                  <a:cubicBezTo>
                    <a:pt x="0" y="70901"/>
                    <a:pt x="10166" y="46358"/>
                    <a:pt x="28262" y="28262"/>
                  </a:cubicBezTo>
                  <a:cubicBezTo>
                    <a:pt x="46358" y="10166"/>
                    <a:pt x="70901" y="0"/>
                    <a:pt x="9649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0" y="38100"/>
              <a:ext cx="1077703" cy="15071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25"/>
                </a:lnSpc>
              </a:pPr>
              <a:endParaRPr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13594310" y="2914998"/>
            <a:ext cx="4271039" cy="29510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133"/>
              </a:lnSpc>
              <a:spcBef>
                <a:spcPct val="0"/>
              </a:spcBef>
            </a:pPr>
            <a:r>
              <a:rPr lang="en-US" sz="10000" b="1" dirty="0">
                <a:solidFill>
                  <a:srgbClr val="854506"/>
                </a:solidFill>
                <a:latin typeface="Agrandir Bold"/>
                <a:ea typeface="Agrandir Bold"/>
                <a:cs typeface="Agrandir Bold"/>
                <a:sym typeface="Agrandir Bold"/>
              </a:rPr>
              <a:t>72M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3966539" y="4968131"/>
            <a:ext cx="3665098" cy="2661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89"/>
              </a:lnSpc>
            </a:pPr>
            <a:endParaRPr lang="en-US" sz="2992" b="1" dirty="0">
              <a:solidFill>
                <a:srgbClr val="281C17"/>
              </a:solidFill>
              <a:latin typeface="Agrandir Bold"/>
              <a:ea typeface="Agrandir Bold"/>
              <a:cs typeface="Agrandir Bold"/>
              <a:sym typeface="Agrandir Bold"/>
            </a:endParaRPr>
          </a:p>
          <a:p>
            <a:pPr algn="ctr">
              <a:lnSpc>
                <a:spcPts val="4189"/>
              </a:lnSpc>
            </a:pPr>
            <a:r>
              <a:rPr lang="en-US" sz="2992" b="1" dirty="0">
                <a:solidFill>
                  <a:srgbClr val="281C17"/>
                </a:solidFill>
                <a:latin typeface="Agrandir Bold"/>
                <a:ea typeface="Agrandir Bold"/>
                <a:cs typeface="Agrandir Bold"/>
                <a:sym typeface="Agrandir Bold"/>
              </a:rPr>
              <a:t>Varanasi YOY Growth</a:t>
            </a:r>
          </a:p>
          <a:p>
            <a:pPr algn="ctr">
              <a:lnSpc>
                <a:spcPts val="4189"/>
              </a:lnSpc>
            </a:pPr>
            <a:endParaRPr lang="en-US" sz="2992" b="1" dirty="0">
              <a:solidFill>
                <a:srgbClr val="281C17"/>
              </a:solidFill>
              <a:latin typeface="Agrandir Bold"/>
              <a:ea typeface="Agrandir Bold"/>
              <a:cs typeface="Agrandir Bold"/>
              <a:sym typeface="Agrandir Bold"/>
            </a:endParaRPr>
          </a:p>
          <a:p>
            <a:pPr algn="ctr">
              <a:lnSpc>
                <a:spcPts val="4189"/>
              </a:lnSpc>
              <a:spcBef>
                <a:spcPct val="0"/>
              </a:spcBef>
            </a:pPr>
            <a:endParaRPr lang="en-US" sz="2992" b="1" dirty="0">
              <a:solidFill>
                <a:srgbClr val="281C17"/>
              </a:solidFill>
              <a:latin typeface="Agrandir Bold"/>
              <a:ea typeface="Agrandir Bold"/>
              <a:cs typeface="Agrandir Bold"/>
              <a:sym typeface="Agrandir Bold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13996270" y="6659317"/>
            <a:ext cx="3605637" cy="2912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9"/>
              </a:lnSpc>
            </a:pPr>
            <a:r>
              <a:rPr lang="en-US" sz="2692" dirty="0">
                <a:solidFill>
                  <a:srgbClr val="281C17"/>
                </a:solidFill>
                <a:latin typeface="Agrandir"/>
                <a:ea typeface="Agrandir"/>
                <a:cs typeface="Agrandir"/>
                <a:sym typeface="Agrandir"/>
              </a:rPr>
              <a:t>Tourist footfall in Varanasi surged from 6.8 million in 2019 to 72 million in 2022, an exponential increase.</a:t>
            </a:r>
          </a:p>
          <a:p>
            <a:pPr algn="ctr">
              <a:lnSpc>
                <a:spcPts val="3769"/>
              </a:lnSpc>
              <a:spcBef>
                <a:spcPct val="0"/>
              </a:spcBef>
            </a:pPr>
            <a:endParaRPr lang="en-US" sz="2692" dirty="0">
              <a:solidFill>
                <a:srgbClr val="281C17"/>
              </a:solidFill>
              <a:latin typeface="Agrandir"/>
              <a:ea typeface="Agrandir"/>
              <a:cs typeface="Agrandir"/>
              <a:sym typeface="Agrandi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85142" y="1170946"/>
            <a:ext cx="19231466" cy="3972554"/>
            <a:chOff x="0" y="0"/>
            <a:chExt cx="2648939" cy="54717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48939" cy="547179"/>
            </a:xfrm>
            <a:custGeom>
              <a:avLst/>
              <a:gdLst/>
              <a:ahLst/>
              <a:cxnLst/>
              <a:rect l="l" t="t" r="r" b="b"/>
              <a:pathLst>
                <a:path w="2648939" h="547179">
                  <a:moveTo>
                    <a:pt x="11674" y="0"/>
                  </a:moveTo>
                  <a:lnTo>
                    <a:pt x="2637265" y="0"/>
                  </a:lnTo>
                  <a:cubicBezTo>
                    <a:pt x="2643713" y="0"/>
                    <a:pt x="2648939" y="5227"/>
                    <a:pt x="2648939" y="11674"/>
                  </a:cubicBezTo>
                  <a:lnTo>
                    <a:pt x="2648939" y="535505"/>
                  </a:lnTo>
                  <a:cubicBezTo>
                    <a:pt x="2648939" y="541952"/>
                    <a:pt x="2643713" y="547179"/>
                    <a:pt x="2637265" y="547179"/>
                  </a:cubicBezTo>
                  <a:lnTo>
                    <a:pt x="11674" y="547179"/>
                  </a:lnTo>
                  <a:cubicBezTo>
                    <a:pt x="5227" y="547179"/>
                    <a:pt x="0" y="541952"/>
                    <a:pt x="0" y="535505"/>
                  </a:cubicBezTo>
                  <a:lnTo>
                    <a:pt x="0" y="11674"/>
                  </a:lnTo>
                  <a:cubicBezTo>
                    <a:pt x="0" y="5227"/>
                    <a:pt x="5227" y="0"/>
                    <a:pt x="11674" y="0"/>
                  </a:cubicBezTo>
                  <a:close/>
                </a:path>
              </a:pathLst>
            </a:custGeom>
            <a:blipFill>
              <a:blip r:embed="rId2"/>
              <a:stretch>
                <a:fillRect t="-197346" b="-24585"/>
              </a:stretch>
            </a:blipFill>
            <a:ln cap="rnd">
              <a:noFill/>
              <a:prstDash val="solid"/>
              <a:round/>
            </a:ln>
          </p:spPr>
        </p:sp>
      </p:grpSp>
      <p:grpSp>
        <p:nvGrpSpPr>
          <p:cNvPr id="4" name="Group 4"/>
          <p:cNvGrpSpPr/>
          <p:nvPr/>
        </p:nvGrpSpPr>
        <p:grpSpPr>
          <a:xfrm>
            <a:off x="-356476" y="-1901979"/>
            <a:ext cx="18574133" cy="3086100"/>
            <a:chOff x="0" y="0"/>
            <a:chExt cx="4891953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91953" cy="812800"/>
            </a:xfrm>
            <a:custGeom>
              <a:avLst/>
              <a:gdLst/>
              <a:ahLst/>
              <a:cxnLst/>
              <a:rect l="l" t="t" r="r" b="b"/>
              <a:pathLst>
                <a:path w="4891953" h="812800">
                  <a:moveTo>
                    <a:pt x="0" y="0"/>
                  </a:moveTo>
                  <a:lnTo>
                    <a:pt x="4891953" y="0"/>
                  </a:lnTo>
                  <a:lnTo>
                    <a:pt x="4891953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662E12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38100"/>
              <a:ext cx="4891953" cy="774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25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663823" y="-1911504"/>
            <a:ext cx="18574133" cy="3086100"/>
            <a:chOff x="0" y="0"/>
            <a:chExt cx="4891953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891953" cy="812800"/>
            </a:xfrm>
            <a:custGeom>
              <a:avLst/>
              <a:gdLst/>
              <a:ahLst/>
              <a:cxnLst/>
              <a:rect l="l" t="t" r="r" b="b"/>
              <a:pathLst>
                <a:path w="4891953" h="812800">
                  <a:moveTo>
                    <a:pt x="0" y="0"/>
                  </a:moveTo>
                  <a:lnTo>
                    <a:pt x="4891953" y="0"/>
                  </a:lnTo>
                  <a:lnTo>
                    <a:pt x="4891953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854506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38100"/>
              <a:ext cx="4891953" cy="774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25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0709" y="4479205"/>
            <a:ext cx="4262820" cy="4779095"/>
            <a:chOff x="0" y="0"/>
            <a:chExt cx="5683760" cy="6372127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5683760" cy="6372127"/>
              <a:chOff x="0" y="0"/>
              <a:chExt cx="931095" cy="1043861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931095" cy="1043861"/>
              </a:xfrm>
              <a:custGeom>
                <a:avLst/>
                <a:gdLst/>
                <a:ahLst/>
                <a:cxnLst/>
                <a:rect l="l" t="t" r="r" b="b"/>
                <a:pathLst>
                  <a:path w="931095" h="1043861">
                    <a:moveTo>
                      <a:pt x="52668" y="0"/>
                    </a:moveTo>
                    <a:lnTo>
                      <a:pt x="878427" y="0"/>
                    </a:lnTo>
                    <a:cubicBezTo>
                      <a:pt x="892395" y="0"/>
                      <a:pt x="905791" y="5549"/>
                      <a:pt x="915669" y="15426"/>
                    </a:cubicBezTo>
                    <a:cubicBezTo>
                      <a:pt x="925546" y="25303"/>
                      <a:pt x="931095" y="38700"/>
                      <a:pt x="931095" y="52668"/>
                    </a:cubicBezTo>
                    <a:lnTo>
                      <a:pt x="931095" y="991193"/>
                    </a:lnTo>
                    <a:cubicBezTo>
                      <a:pt x="931095" y="1020280"/>
                      <a:pt x="907514" y="1043861"/>
                      <a:pt x="878427" y="1043861"/>
                    </a:cubicBezTo>
                    <a:lnTo>
                      <a:pt x="52668" y="1043861"/>
                    </a:lnTo>
                    <a:cubicBezTo>
                      <a:pt x="38700" y="1043861"/>
                      <a:pt x="25303" y="1038312"/>
                      <a:pt x="15426" y="1028435"/>
                    </a:cubicBezTo>
                    <a:cubicBezTo>
                      <a:pt x="5549" y="1018557"/>
                      <a:pt x="0" y="1005161"/>
                      <a:pt x="0" y="991193"/>
                    </a:cubicBezTo>
                    <a:lnTo>
                      <a:pt x="0" y="52668"/>
                    </a:lnTo>
                    <a:cubicBezTo>
                      <a:pt x="0" y="23580"/>
                      <a:pt x="23580" y="0"/>
                      <a:pt x="52668" y="0"/>
                    </a:cubicBezTo>
                    <a:close/>
                  </a:path>
                </a:pathLst>
              </a:custGeom>
              <a:solidFill>
                <a:srgbClr val="854506"/>
              </a:solidFill>
              <a:ln w="47625" cap="rnd">
                <a:solidFill>
                  <a:srgbClr val="FFFFFF"/>
                </a:solidFill>
                <a:prstDash val="solid"/>
                <a:round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38100"/>
                <a:ext cx="931095" cy="1005761"/>
              </a:xfrm>
              <a:prstGeom prst="rect">
                <a:avLst/>
              </a:prstGeom>
            </p:spPr>
            <p:txBody>
              <a:bodyPr lIns="54460" tIns="54460" rIns="54460" bIns="54460" rtlCol="0" anchor="ctr"/>
              <a:lstStyle/>
              <a:p>
                <a:pPr algn="ctr">
                  <a:lnSpc>
                    <a:spcPts val="2225"/>
                  </a:lnSpc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383428" y="440182"/>
              <a:ext cx="4903371" cy="4234381"/>
              <a:chOff x="0" y="0"/>
              <a:chExt cx="472502" cy="408037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472502" cy="408037"/>
              </a:xfrm>
              <a:custGeom>
                <a:avLst/>
                <a:gdLst/>
                <a:ahLst/>
                <a:cxnLst/>
                <a:rect l="l" t="t" r="r" b="b"/>
                <a:pathLst>
                  <a:path w="472502" h="408037">
                    <a:moveTo>
                      <a:pt x="61051" y="0"/>
                    </a:moveTo>
                    <a:lnTo>
                      <a:pt x="411452" y="0"/>
                    </a:lnTo>
                    <a:cubicBezTo>
                      <a:pt x="445169" y="0"/>
                      <a:pt x="472502" y="27333"/>
                      <a:pt x="472502" y="61051"/>
                    </a:cubicBezTo>
                    <a:lnTo>
                      <a:pt x="472502" y="346986"/>
                    </a:lnTo>
                    <a:cubicBezTo>
                      <a:pt x="472502" y="380703"/>
                      <a:pt x="445169" y="408037"/>
                      <a:pt x="411452" y="408037"/>
                    </a:cubicBezTo>
                    <a:lnTo>
                      <a:pt x="61051" y="408037"/>
                    </a:lnTo>
                    <a:cubicBezTo>
                      <a:pt x="27333" y="408037"/>
                      <a:pt x="0" y="380703"/>
                      <a:pt x="0" y="346986"/>
                    </a:cubicBezTo>
                    <a:lnTo>
                      <a:pt x="0" y="61051"/>
                    </a:lnTo>
                    <a:cubicBezTo>
                      <a:pt x="0" y="27333"/>
                      <a:pt x="27333" y="0"/>
                      <a:pt x="61051" y="0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 l="-14807" r="-14807"/>
                </a:stretch>
              </a:blipFill>
              <a:ln cap="rnd">
                <a:noFill/>
                <a:prstDash val="solid"/>
                <a:round/>
              </a:ln>
            </p:spPr>
          </p:sp>
        </p:grpSp>
        <p:sp>
          <p:nvSpPr>
            <p:cNvPr id="16" name="TextBox 16"/>
            <p:cNvSpPr txBox="1"/>
            <p:nvPr/>
          </p:nvSpPr>
          <p:spPr>
            <a:xfrm>
              <a:off x="275072" y="4311852"/>
              <a:ext cx="4545371" cy="6015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49"/>
                </a:lnSpc>
                <a:spcBef>
                  <a:spcPct val="0"/>
                </a:spcBef>
              </a:pPr>
              <a:r>
                <a:rPr lang="en-US" sz="2392" b="1">
                  <a:solidFill>
                    <a:srgbClr val="FFFFFF"/>
                  </a:solidFill>
                  <a:latin typeface="Agrandir Bold"/>
                  <a:ea typeface="Agrandir Bold"/>
                  <a:cs typeface="Agrandir Bold"/>
                  <a:sym typeface="Agrandir Bold"/>
                </a:rPr>
                <a:t>Golden Temple, Punjab 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97274" y="5081346"/>
              <a:ext cx="4777976" cy="9098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81"/>
                </a:lnSpc>
                <a:spcBef>
                  <a:spcPct val="0"/>
                </a:spcBef>
              </a:pPr>
              <a:r>
                <a:rPr lang="en-US" sz="1915">
                  <a:solidFill>
                    <a:srgbClr val="EFEFEF"/>
                  </a:solidFill>
                  <a:latin typeface="Agrandir"/>
                  <a:ea typeface="Agrandir"/>
                  <a:cs typeface="Agrandir"/>
                  <a:sym typeface="Agrandir"/>
                </a:rPr>
                <a:t>Dramatic increase in footfall post-pandemic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4597320" y="4479205"/>
            <a:ext cx="4333271" cy="4779095"/>
            <a:chOff x="0" y="0"/>
            <a:chExt cx="5777694" cy="6372127"/>
          </a:xfrm>
        </p:grpSpPr>
        <p:grpSp>
          <p:nvGrpSpPr>
            <p:cNvPr id="19" name="Group 19"/>
            <p:cNvGrpSpPr/>
            <p:nvPr/>
          </p:nvGrpSpPr>
          <p:grpSpPr>
            <a:xfrm>
              <a:off x="0" y="0"/>
              <a:ext cx="5777694" cy="6372127"/>
              <a:chOff x="0" y="0"/>
              <a:chExt cx="946483" cy="1043861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946483" cy="1043861"/>
              </a:xfrm>
              <a:custGeom>
                <a:avLst/>
                <a:gdLst/>
                <a:ahLst/>
                <a:cxnLst/>
                <a:rect l="l" t="t" r="r" b="b"/>
                <a:pathLst>
                  <a:path w="946483" h="1043861">
                    <a:moveTo>
                      <a:pt x="51812" y="0"/>
                    </a:moveTo>
                    <a:lnTo>
                      <a:pt x="894671" y="0"/>
                    </a:lnTo>
                    <a:cubicBezTo>
                      <a:pt x="908412" y="0"/>
                      <a:pt x="921591" y="5459"/>
                      <a:pt x="931307" y="15175"/>
                    </a:cubicBezTo>
                    <a:cubicBezTo>
                      <a:pt x="941024" y="24892"/>
                      <a:pt x="946483" y="38071"/>
                      <a:pt x="946483" y="51812"/>
                    </a:cubicBezTo>
                    <a:lnTo>
                      <a:pt x="946483" y="992049"/>
                    </a:lnTo>
                    <a:cubicBezTo>
                      <a:pt x="946483" y="1005790"/>
                      <a:pt x="941024" y="1018969"/>
                      <a:pt x="931307" y="1028685"/>
                    </a:cubicBezTo>
                    <a:cubicBezTo>
                      <a:pt x="921591" y="1038402"/>
                      <a:pt x="908412" y="1043861"/>
                      <a:pt x="894671" y="1043861"/>
                    </a:cubicBezTo>
                    <a:lnTo>
                      <a:pt x="51812" y="1043861"/>
                    </a:lnTo>
                    <a:cubicBezTo>
                      <a:pt x="38071" y="1043861"/>
                      <a:pt x="24892" y="1038402"/>
                      <a:pt x="15175" y="1028685"/>
                    </a:cubicBezTo>
                    <a:cubicBezTo>
                      <a:pt x="5459" y="1018969"/>
                      <a:pt x="0" y="1005790"/>
                      <a:pt x="0" y="992049"/>
                    </a:cubicBezTo>
                    <a:lnTo>
                      <a:pt x="0" y="51812"/>
                    </a:lnTo>
                    <a:cubicBezTo>
                      <a:pt x="0" y="38071"/>
                      <a:pt x="5459" y="24892"/>
                      <a:pt x="15175" y="15175"/>
                    </a:cubicBezTo>
                    <a:cubicBezTo>
                      <a:pt x="24892" y="5459"/>
                      <a:pt x="38071" y="0"/>
                      <a:pt x="51812" y="0"/>
                    </a:cubicBezTo>
                    <a:close/>
                  </a:path>
                </a:pathLst>
              </a:custGeom>
              <a:solidFill>
                <a:srgbClr val="854506"/>
              </a:solidFill>
              <a:ln w="47625" cap="rnd">
                <a:solidFill>
                  <a:srgbClr val="FFFFFF"/>
                </a:solidFill>
                <a:prstDash val="solid"/>
                <a:round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0" y="38100"/>
                <a:ext cx="946483" cy="1005761"/>
              </a:xfrm>
              <a:prstGeom prst="rect">
                <a:avLst/>
              </a:prstGeom>
            </p:spPr>
            <p:txBody>
              <a:bodyPr lIns="54460" tIns="54460" rIns="54460" bIns="54460" rtlCol="0" anchor="ctr"/>
              <a:lstStyle/>
              <a:p>
                <a:pPr algn="ctr">
                  <a:lnSpc>
                    <a:spcPts val="2225"/>
                  </a:lnSpc>
                </a:pPr>
                <a:endParaRPr/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389765" y="440182"/>
              <a:ext cx="4984408" cy="4234381"/>
              <a:chOff x="0" y="0"/>
              <a:chExt cx="480311" cy="408037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480311" cy="408037"/>
              </a:xfrm>
              <a:custGeom>
                <a:avLst/>
                <a:gdLst/>
                <a:ahLst/>
                <a:cxnLst/>
                <a:rect l="l" t="t" r="r" b="b"/>
                <a:pathLst>
                  <a:path w="480311" h="408037">
                    <a:moveTo>
                      <a:pt x="60058" y="0"/>
                    </a:moveTo>
                    <a:lnTo>
                      <a:pt x="420253" y="0"/>
                    </a:lnTo>
                    <a:cubicBezTo>
                      <a:pt x="436182" y="0"/>
                      <a:pt x="451458" y="6328"/>
                      <a:pt x="462721" y="17591"/>
                    </a:cubicBezTo>
                    <a:cubicBezTo>
                      <a:pt x="473984" y="28854"/>
                      <a:pt x="480311" y="44130"/>
                      <a:pt x="480311" y="60058"/>
                    </a:cubicBezTo>
                    <a:lnTo>
                      <a:pt x="480311" y="347979"/>
                    </a:lnTo>
                    <a:cubicBezTo>
                      <a:pt x="480311" y="381148"/>
                      <a:pt x="453422" y="408037"/>
                      <a:pt x="420253" y="408037"/>
                    </a:cubicBezTo>
                    <a:lnTo>
                      <a:pt x="60058" y="408037"/>
                    </a:lnTo>
                    <a:cubicBezTo>
                      <a:pt x="26889" y="408037"/>
                      <a:pt x="0" y="381148"/>
                      <a:pt x="0" y="347979"/>
                    </a:cubicBezTo>
                    <a:lnTo>
                      <a:pt x="0" y="60058"/>
                    </a:lnTo>
                    <a:cubicBezTo>
                      <a:pt x="0" y="44130"/>
                      <a:pt x="6328" y="28854"/>
                      <a:pt x="17591" y="17591"/>
                    </a:cubicBezTo>
                    <a:cubicBezTo>
                      <a:pt x="28854" y="6328"/>
                      <a:pt x="44130" y="0"/>
                      <a:pt x="60058" y="0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 t="-102525" b="-6742"/>
                </a:stretch>
              </a:blipFill>
              <a:ln cap="rnd">
                <a:noFill/>
                <a:prstDash val="solid"/>
                <a:round/>
              </a:ln>
            </p:spPr>
          </p:sp>
        </p:grpSp>
        <p:sp>
          <p:nvSpPr>
            <p:cNvPr id="24" name="TextBox 24"/>
            <p:cNvSpPr txBox="1"/>
            <p:nvPr/>
          </p:nvSpPr>
          <p:spPr>
            <a:xfrm>
              <a:off x="278637" y="4311852"/>
              <a:ext cx="5000866" cy="6015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49"/>
                </a:lnSpc>
                <a:spcBef>
                  <a:spcPct val="0"/>
                </a:spcBef>
              </a:pPr>
              <a:r>
                <a:rPr lang="en-US" sz="2392" b="1">
                  <a:solidFill>
                    <a:srgbClr val="FFFFFF"/>
                  </a:solidFill>
                  <a:latin typeface="Agrandir Bold"/>
                  <a:ea typeface="Agrandir Bold"/>
                  <a:cs typeface="Agrandir Bold"/>
                  <a:sym typeface="Agrandir Bold"/>
                </a:rPr>
                <a:t>Vaishno Devi Shrine, J&amp;K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389765" y="4922673"/>
              <a:ext cx="5220421" cy="13543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81"/>
                </a:lnSpc>
                <a:spcBef>
                  <a:spcPct val="0"/>
                </a:spcBef>
              </a:pPr>
              <a:r>
                <a:rPr lang="en-US" sz="1915">
                  <a:solidFill>
                    <a:srgbClr val="EFEFEF"/>
                  </a:solidFill>
                  <a:latin typeface="Agrandir"/>
                  <a:ea typeface="Agrandir"/>
                  <a:cs typeface="Agrandir"/>
                  <a:sym typeface="Agrandir"/>
                </a:rPr>
                <a:t>From 10–15K daily (pre-2020) to significantly higher numbers in 2022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5343364" y="2755746"/>
            <a:ext cx="7916131" cy="7713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677"/>
              </a:lnSpc>
              <a:spcBef>
                <a:spcPct val="0"/>
              </a:spcBef>
            </a:pPr>
            <a:r>
              <a:rPr lang="en-US" sz="6104" u="none" strike="noStrike">
                <a:solidFill>
                  <a:srgbClr val="854506"/>
                </a:solidFill>
                <a:latin typeface="Kingred Modern"/>
                <a:ea typeface="Kingred Modern"/>
                <a:cs typeface="Kingred Modern"/>
                <a:sym typeface="Kingred Modern"/>
              </a:rPr>
              <a:t>Top Pilgrimage Sites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9144000" y="4479205"/>
            <a:ext cx="4371943" cy="4779095"/>
            <a:chOff x="0" y="0"/>
            <a:chExt cx="5829258" cy="6372127"/>
          </a:xfrm>
        </p:grpSpPr>
        <p:grpSp>
          <p:nvGrpSpPr>
            <p:cNvPr id="28" name="Group 28"/>
            <p:cNvGrpSpPr/>
            <p:nvPr/>
          </p:nvGrpSpPr>
          <p:grpSpPr>
            <a:xfrm>
              <a:off x="51563" y="0"/>
              <a:ext cx="5777694" cy="6372127"/>
              <a:chOff x="0" y="0"/>
              <a:chExt cx="946483" cy="1043861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946483" cy="1043861"/>
              </a:xfrm>
              <a:custGeom>
                <a:avLst/>
                <a:gdLst/>
                <a:ahLst/>
                <a:cxnLst/>
                <a:rect l="l" t="t" r="r" b="b"/>
                <a:pathLst>
                  <a:path w="946483" h="1043861">
                    <a:moveTo>
                      <a:pt x="51812" y="0"/>
                    </a:moveTo>
                    <a:lnTo>
                      <a:pt x="894671" y="0"/>
                    </a:lnTo>
                    <a:cubicBezTo>
                      <a:pt x="908412" y="0"/>
                      <a:pt x="921591" y="5459"/>
                      <a:pt x="931307" y="15175"/>
                    </a:cubicBezTo>
                    <a:cubicBezTo>
                      <a:pt x="941024" y="24892"/>
                      <a:pt x="946483" y="38071"/>
                      <a:pt x="946483" y="51812"/>
                    </a:cubicBezTo>
                    <a:lnTo>
                      <a:pt x="946483" y="992049"/>
                    </a:lnTo>
                    <a:cubicBezTo>
                      <a:pt x="946483" y="1005790"/>
                      <a:pt x="941024" y="1018969"/>
                      <a:pt x="931307" y="1028685"/>
                    </a:cubicBezTo>
                    <a:cubicBezTo>
                      <a:pt x="921591" y="1038402"/>
                      <a:pt x="908412" y="1043861"/>
                      <a:pt x="894671" y="1043861"/>
                    </a:cubicBezTo>
                    <a:lnTo>
                      <a:pt x="51812" y="1043861"/>
                    </a:lnTo>
                    <a:cubicBezTo>
                      <a:pt x="38071" y="1043861"/>
                      <a:pt x="24892" y="1038402"/>
                      <a:pt x="15175" y="1028685"/>
                    </a:cubicBezTo>
                    <a:cubicBezTo>
                      <a:pt x="5459" y="1018969"/>
                      <a:pt x="0" y="1005790"/>
                      <a:pt x="0" y="992049"/>
                    </a:cubicBezTo>
                    <a:lnTo>
                      <a:pt x="0" y="51812"/>
                    </a:lnTo>
                    <a:cubicBezTo>
                      <a:pt x="0" y="38071"/>
                      <a:pt x="5459" y="24892"/>
                      <a:pt x="15175" y="15175"/>
                    </a:cubicBezTo>
                    <a:cubicBezTo>
                      <a:pt x="24892" y="5459"/>
                      <a:pt x="38071" y="0"/>
                      <a:pt x="51812" y="0"/>
                    </a:cubicBezTo>
                    <a:close/>
                  </a:path>
                </a:pathLst>
              </a:custGeom>
              <a:solidFill>
                <a:srgbClr val="854506"/>
              </a:solidFill>
              <a:ln w="47625" cap="rnd">
                <a:solidFill>
                  <a:srgbClr val="FFFFFF"/>
                </a:solidFill>
                <a:prstDash val="solid"/>
                <a:round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0" y="38100"/>
                <a:ext cx="946483" cy="1005761"/>
              </a:xfrm>
              <a:prstGeom prst="rect">
                <a:avLst/>
              </a:prstGeom>
            </p:spPr>
            <p:txBody>
              <a:bodyPr lIns="54460" tIns="54460" rIns="54460" bIns="54460" rtlCol="0" anchor="ctr"/>
              <a:lstStyle/>
              <a:p>
                <a:pPr algn="ctr">
                  <a:lnSpc>
                    <a:spcPts val="2225"/>
                  </a:lnSpc>
                </a:pPr>
                <a:endParaRPr/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441329" y="440182"/>
              <a:ext cx="4984408" cy="4234381"/>
              <a:chOff x="0" y="0"/>
              <a:chExt cx="480311" cy="408037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480311" cy="408037"/>
              </a:xfrm>
              <a:custGeom>
                <a:avLst/>
                <a:gdLst/>
                <a:ahLst/>
                <a:cxnLst/>
                <a:rect l="l" t="t" r="r" b="b"/>
                <a:pathLst>
                  <a:path w="480311" h="408037">
                    <a:moveTo>
                      <a:pt x="60058" y="0"/>
                    </a:moveTo>
                    <a:lnTo>
                      <a:pt x="420253" y="0"/>
                    </a:lnTo>
                    <a:cubicBezTo>
                      <a:pt x="436182" y="0"/>
                      <a:pt x="451458" y="6328"/>
                      <a:pt x="462721" y="17591"/>
                    </a:cubicBezTo>
                    <a:cubicBezTo>
                      <a:pt x="473984" y="28854"/>
                      <a:pt x="480311" y="44130"/>
                      <a:pt x="480311" y="60058"/>
                    </a:cubicBezTo>
                    <a:lnTo>
                      <a:pt x="480311" y="347979"/>
                    </a:lnTo>
                    <a:cubicBezTo>
                      <a:pt x="480311" y="381148"/>
                      <a:pt x="453422" y="408037"/>
                      <a:pt x="420253" y="408037"/>
                    </a:cubicBezTo>
                    <a:lnTo>
                      <a:pt x="60058" y="408037"/>
                    </a:lnTo>
                    <a:cubicBezTo>
                      <a:pt x="26889" y="408037"/>
                      <a:pt x="0" y="381148"/>
                      <a:pt x="0" y="347979"/>
                    </a:cubicBezTo>
                    <a:lnTo>
                      <a:pt x="0" y="60058"/>
                    </a:lnTo>
                    <a:cubicBezTo>
                      <a:pt x="0" y="44130"/>
                      <a:pt x="6328" y="28854"/>
                      <a:pt x="17591" y="17591"/>
                    </a:cubicBezTo>
                    <a:cubicBezTo>
                      <a:pt x="28854" y="6328"/>
                      <a:pt x="44130" y="0"/>
                      <a:pt x="60058" y="0"/>
                    </a:cubicBezTo>
                    <a:close/>
                  </a:path>
                </a:pathLst>
              </a:custGeom>
              <a:blipFill>
                <a:blip r:embed="rId5"/>
                <a:stretch>
                  <a:fillRect t="-68342" b="-21135"/>
                </a:stretch>
              </a:blipFill>
              <a:ln cap="rnd">
                <a:noFill/>
                <a:prstDash val="solid"/>
                <a:round/>
              </a:ln>
            </p:spPr>
          </p:sp>
        </p:grpSp>
        <p:sp>
          <p:nvSpPr>
            <p:cNvPr id="33" name="TextBox 33"/>
            <p:cNvSpPr txBox="1"/>
            <p:nvPr/>
          </p:nvSpPr>
          <p:spPr>
            <a:xfrm>
              <a:off x="0" y="4311852"/>
              <a:ext cx="5829258" cy="6015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49"/>
                </a:lnSpc>
                <a:spcBef>
                  <a:spcPct val="0"/>
                </a:spcBef>
              </a:pPr>
              <a:r>
                <a:rPr lang="en-US" sz="2392" b="1">
                  <a:solidFill>
                    <a:srgbClr val="FFFFFF"/>
                  </a:solidFill>
                  <a:latin typeface="Agrandir Bold"/>
                  <a:ea typeface="Agrandir Bold"/>
                  <a:cs typeface="Agrandir Bold"/>
                  <a:sym typeface="Agrandir Bold"/>
                </a:rPr>
                <a:t>Guruvayur Temple, Kerala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441329" y="4944419"/>
              <a:ext cx="5220421" cy="9098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81"/>
                </a:lnSpc>
                <a:spcBef>
                  <a:spcPct val="0"/>
                </a:spcBef>
              </a:pPr>
              <a:r>
                <a:rPr lang="en-US" sz="1915">
                  <a:solidFill>
                    <a:srgbClr val="EFEFEF"/>
                  </a:solidFill>
                  <a:latin typeface="Agrandir"/>
                  <a:ea typeface="Agrandir"/>
                  <a:cs typeface="Agrandir"/>
                  <a:sym typeface="Agrandir"/>
                </a:rPr>
                <a:t>More than 2x growth in daily visitors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3515943" y="4479205"/>
            <a:ext cx="5016992" cy="4779095"/>
            <a:chOff x="0" y="0"/>
            <a:chExt cx="6689322" cy="6372127"/>
          </a:xfrm>
        </p:grpSpPr>
        <p:grpSp>
          <p:nvGrpSpPr>
            <p:cNvPr id="36" name="Group 36"/>
            <p:cNvGrpSpPr/>
            <p:nvPr/>
          </p:nvGrpSpPr>
          <p:grpSpPr>
            <a:xfrm>
              <a:off x="497708" y="0"/>
              <a:ext cx="5777694" cy="6372127"/>
              <a:chOff x="0" y="0"/>
              <a:chExt cx="946483" cy="1043861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0" y="0"/>
                <a:ext cx="946483" cy="1043861"/>
              </a:xfrm>
              <a:custGeom>
                <a:avLst/>
                <a:gdLst/>
                <a:ahLst/>
                <a:cxnLst/>
                <a:rect l="l" t="t" r="r" b="b"/>
                <a:pathLst>
                  <a:path w="946483" h="1043861">
                    <a:moveTo>
                      <a:pt x="51812" y="0"/>
                    </a:moveTo>
                    <a:lnTo>
                      <a:pt x="894671" y="0"/>
                    </a:lnTo>
                    <a:cubicBezTo>
                      <a:pt x="908412" y="0"/>
                      <a:pt x="921591" y="5459"/>
                      <a:pt x="931307" y="15175"/>
                    </a:cubicBezTo>
                    <a:cubicBezTo>
                      <a:pt x="941024" y="24892"/>
                      <a:pt x="946483" y="38071"/>
                      <a:pt x="946483" y="51812"/>
                    </a:cubicBezTo>
                    <a:lnTo>
                      <a:pt x="946483" y="992049"/>
                    </a:lnTo>
                    <a:cubicBezTo>
                      <a:pt x="946483" y="1005790"/>
                      <a:pt x="941024" y="1018969"/>
                      <a:pt x="931307" y="1028685"/>
                    </a:cubicBezTo>
                    <a:cubicBezTo>
                      <a:pt x="921591" y="1038402"/>
                      <a:pt x="908412" y="1043861"/>
                      <a:pt x="894671" y="1043861"/>
                    </a:cubicBezTo>
                    <a:lnTo>
                      <a:pt x="51812" y="1043861"/>
                    </a:lnTo>
                    <a:cubicBezTo>
                      <a:pt x="38071" y="1043861"/>
                      <a:pt x="24892" y="1038402"/>
                      <a:pt x="15175" y="1028685"/>
                    </a:cubicBezTo>
                    <a:cubicBezTo>
                      <a:pt x="5459" y="1018969"/>
                      <a:pt x="0" y="1005790"/>
                      <a:pt x="0" y="992049"/>
                    </a:cubicBezTo>
                    <a:lnTo>
                      <a:pt x="0" y="51812"/>
                    </a:lnTo>
                    <a:cubicBezTo>
                      <a:pt x="0" y="38071"/>
                      <a:pt x="5459" y="24892"/>
                      <a:pt x="15175" y="15175"/>
                    </a:cubicBezTo>
                    <a:cubicBezTo>
                      <a:pt x="24892" y="5459"/>
                      <a:pt x="38071" y="0"/>
                      <a:pt x="51812" y="0"/>
                    </a:cubicBezTo>
                    <a:close/>
                  </a:path>
                </a:pathLst>
              </a:custGeom>
              <a:solidFill>
                <a:srgbClr val="854506"/>
              </a:solidFill>
              <a:ln w="47625" cap="rnd">
                <a:solidFill>
                  <a:srgbClr val="FFFFFF"/>
                </a:solidFill>
                <a:prstDash val="solid"/>
                <a:round/>
              </a:ln>
            </p:spPr>
          </p:sp>
          <p:sp>
            <p:nvSpPr>
              <p:cNvPr id="38" name="TextBox 38"/>
              <p:cNvSpPr txBox="1"/>
              <p:nvPr/>
            </p:nvSpPr>
            <p:spPr>
              <a:xfrm>
                <a:off x="0" y="38100"/>
                <a:ext cx="946483" cy="1005761"/>
              </a:xfrm>
              <a:prstGeom prst="rect">
                <a:avLst/>
              </a:prstGeom>
            </p:spPr>
            <p:txBody>
              <a:bodyPr lIns="54460" tIns="54460" rIns="54460" bIns="54460" rtlCol="0" anchor="ctr"/>
              <a:lstStyle/>
              <a:p>
                <a:pPr algn="ctr">
                  <a:lnSpc>
                    <a:spcPts val="2225"/>
                  </a:lnSpc>
                </a:pPr>
                <a:endParaRPr/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887473" y="288087"/>
              <a:ext cx="4984408" cy="4234381"/>
              <a:chOff x="0" y="0"/>
              <a:chExt cx="480311" cy="408037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0" y="0"/>
                <a:ext cx="480311" cy="408037"/>
              </a:xfrm>
              <a:custGeom>
                <a:avLst/>
                <a:gdLst/>
                <a:ahLst/>
                <a:cxnLst/>
                <a:rect l="l" t="t" r="r" b="b"/>
                <a:pathLst>
                  <a:path w="480311" h="408037">
                    <a:moveTo>
                      <a:pt x="60058" y="0"/>
                    </a:moveTo>
                    <a:lnTo>
                      <a:pt x="420253" y="0"/>
                    </a:lnTo>
                    <a:cubicBezTo>
                      <a:pt x="436182" y="0"/>
                      <a:pt x="451458" y="6328"/>
                      <a:pt x="462721" y="17591"/>
                    </a:cubicBezTo>
                    <a:cubicBezTo>
                      <a:pt x="473984" y="28854"/>
                      <a:pt x="480311" y="44130"/>
                      <a:pt x="480311" y="60058"/>
                    </a:cubicBezTo>
                    <a:lnTo>
                      <a:pt x="480311" y="347979"/>
                    </a:lnTo>
                    <a:cubicBezTo>
                      <a:pt x="480311" y="381148"/>
                      <a:pt x="453422" y="408037"/>
                      <a:pt x="420253" y="408037"/>
                    </a:cubicBezTo>
                    <a:lnTo>
                      <a:pt x="60058" y="408037"/>
                    </a:lnTo>
                    <a:cubicBezTo>
                      <a:pt x="26889" y="408037"/>
                      <a:pt x="0" y="381148"/>
                      <a:pt x="0" y="347979"/>
                    </a:cubicBezTo>
                    <a:lnTo>
                      <a:pt x="0" y="60058"/>
                    </a:lnTo>
                    <a:cubicBezTo>
                      <a:pt x="0" y="44130"/>
                      <a:pt x="6328" y="28854"/>
                      <a:pt x="17591" y="17591"/>
                    </a:cubicBezTo>
                    <a:cubicBezTo>
                      <a:pt x="28854" y="6328"/>
                      <a:pt x="44130" y="0"/>
                      <a:pt x="60058" y="0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 t="-54633" b="-54633"/>
                </a:stretch>
              </a:blipFill>
              <a:ln cap="rnd">
                <a:noFill/>
                <a:prstDash val="solid"/>
                <a:round/>
              </a:ln>
            </p:spPr>
          </p:sp>
        </p:grpSp>
        <p:sp>
          <p:nvSpPr>
            <p:cNvPr id="41" name="TextBox 41"/>
            <p:cNvSpPr txBox="1"/>
            <p:nvPr/>
          </p:nvSpPr>
          <p:spPr>
            <a:xfrm>
              <a:off x="0" y="3885775"/>
              <a:ext cx="6689322" cy="16368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09"/>
                </a:lnSpc>
                <a:spcBef>
                  <a:spcPct val="0"/>
                </a:spcBef>
              </a:pPr>
              <a:r>
                <a:rPr lang="en-US" sz="2292" b="1">
                  <a:solidFill>
                    <a:srgbClr val="FFFFFF"/>
                  </a:solidFill>
                  <a:latin typeface="Agrandir Bold"/>
                  <a:ea typeface="Agrandir Bold"/>
                  <a:cs typeface="Agrandir Bold"/>
                  <a:sym typeface="Agrandir Bold"/>
                </a:rPr>
                <a:t>Char Dham, Ajmer Sharif, Velankanni Church, Kashi Vishwanath, Tirupati Balaj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627987" y="5616457"/>
              <a:ext cx="5647415" cy="4433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41"/>
                </a:lnSpc>
                <a:spcBef>
                  <a:spcPct val="0"/>
                </a:spcBef>
              </a:pPr>
              <a:r>
                <a:rPr lang="en-US" sz="1815">
                  <a:solidFill>
                    <a:srgbClr val="EFEFEF"/>
                  </a:solidFill>
                  <a:latin typeface="Agrandir"/>
                  <a:ea typeface="Agrandir"/>
                  <a:cs typeface="Agrandir"/>
                  <a:sym typeface="Agrandir"/>
                </a:rPr>
                <a:t> Among the top visited religious sites</a:t>
              </a:r>
            </a:p>
          </p:txBody>
        </p:sp>
      </p:grpSp>
      <p:sp>
        <p:nvSpPr>
          <p:cNvPr id="43" name="Freeform 43"/>
          <p:cNvSpPr/>
          <p:nvPr/>
        </p:nvSpPr>
        <p:spPr>
          <a:xfrm>
            <a:off x="5802545" y="8122844"/>
            <a:ext cx="5099912" cy="2970823"/>
          </a:xfrm>
          <a:custGeom>
            <a:avLst/>
            <a:gdLst/>
            <a:ahLst/>
            <a:cxnLst/>
            <a:rect l="l" t="t" r="r" b="b"/>
            <a:pathLst>
              <a:path w="5099912" h="2970823">
                <a:moveTo>
                  <a:pt x="0" y="0"/>
                </a:moveTo>
                <a:lnTo>
                  <a:pt x="5099912" y="0"/>
                </a:lnTo>
                <a:lnTo>
                  <a:pt x="5099912" y="2970823"/>
                </a:lnTo>
                <a:lnTo>
                  <a:pt x="0" y="297082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18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44" name="Freeform 44"/>
          <p:cNvSpPr/>
          <p:nvPr/>
        </p:nvSpPr>
        <p:spPr>
          <a:xfrm>
            <a:off x="-385975" y="8630463"/>
            <a:ext cx="7315200" cy="2460874"/>
          </a:xfrm>
          <a:custGeom>
            <a:avLst/>
            <a:gdLst/>
            <a:ahLst/>
            <a:cxnLst/>
            <a:rect l="l" t="t" r="r" b="b"/>
            <a:pathLst>
              <a:path w="7315200" h="2460874">
                <a:moveTo>
                  <a:pt x="0" y="0"/>
                </a:moveTo>
                <a:lnTo>
                  <a:pt x="7315200" y="0"/>
                </a:lnTo>
                <a:lnTo>
                  <a:pt x="7315200" y="2460874"/>
                </a:lnTo>
                <a:lnTo>
                  <a:pt x="0" y="246087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18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45" name="Freeform 45"/>
          <p:cNvSpPr/>
          <p:nvPr/>
        </p:nvSpPr>
        <p:spPr>
          <a:xfrm>
            <a:off x="10902457" y="8736950"/>
            <a:ext cx="7315200" cy="2460874"/>
          </a:xfrm>
          <a:custGeom>
            <a:avLst/>
            <a:gdLst/>
            <a:ahLst/>
            <a:cxnLst/>
            <a:rect l="l" t="t" r="r" b="b"/>
            <a:pathLst>
              <a:path w="7315200" h="2460874">
                <a:moveTo>
                  <a:pt x="0" y="0"/>
                </a:moveTo>
                <a:lnTo>
                  <a:pt x="7315200" y="0"/>
                </a:lnTo>
                <a:lnTo>
                  <a:pt x="7315200" y="2460873"/>
                </a:lnTo>
                <a:lnTo>
                  <a:pt x="0" y="246087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18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>
                <a:alpha val="100000"/>
              </a:srgbClr>
            </a:gs>
            <a:gs pos="100000">
              <a:srgbClr val="FFDE7D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56476" y="-1612009"/>
            <a:ext cx="18574133" cy="3086100"/>
            <a:chOff x="0" y="0"/>
            <a:chExt cx="4891953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91953" cy="812800"/>
            </a:xfrm>
            <a:custGeom>
              <a:avLst/>
              <a:gdLst/>
              <a:ahLst/>
              <a:cxnLst/>
              <a:rect l="l" t="t" r="r" b="b"/>
              <a:pathLst>
                <a:path w="4891953" h="812800">
                  <a:moveTo>
                    <a:pt x="0" y="0"/>
                  </a:moveTo>
                  <a:lnTo>
                    <a:pt x="4891953" y="0"/>
                  </a:lnTo>
                  <a:lnTo>
                    <a:pt x="4891953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85450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38100"/>
              <a:ext cx="4891953" cy="774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25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663823" y="-1612009"/>
            <a:ext cx="18574133" cy="3086100"/>
            <a:chOff x="0" y="0"/>
            <a:chExt cx="4891953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91953" cy="812800"/>
            </a:xfrm>
            <a:custGeom>
              <a:avLst/>
              <a:gdLst/>
              <a:ahLst/>
              <a:cxnLst/>
              <a:rect l="l" t="t" r="r" b="b"/>
              <a:pathLst>
                <a:path w="4891953" h="812800">
                  <a:moveTo>
                    <a:pt x="0" y="0"/>
                  </a:moveTo>
                  <a:lnTo>
                    <a:pt x="4891953" y="0"/>
                  </a:lnTo>
                  <a:lnTo>
                    <a:pt x="4891953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662E12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38100"/>
              <a:ext cx="4891953" cy="774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25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2380742" y="9415698"/>
            <a:ext cx="7315200" cy="3401202"/>
          </a:xfrm>
          <a:custGeom>
            <a:avLst/>
            <a:gdLst/>
            <a:ahLst/>
            <a:cxnLst/>
            <a:rect l="l" t="t" r="r" b="b"/>
            <a:pathLst>
              <a:path w="7315200" h="3401202">
                <a:moveTo>
                  <a:pt x="0" y="0"/>
                </a:moveTo>
                <a:lnTo>
                  <a:pt x="7315200" y="0"/>
                </a:lnTo>
                <a:lnTo>
                  <a:pt x="7315200" y="3401202"/>
                </a:lnTo>
                <a:lnTo>
                  <a:pt x="0" y="34012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810594" y="8936773"/>
            <a:ext cx="7315200" cy="2380765"/>
          </a:xfrm>
          <a:custGeom>
            <a:avLst/>
            <a:gdLst/>
            <a:ahLst/>
            <a:cxnLst/>
            <a:rect l="l" t="t" r="r" b="b"/>
            <a:pathLst>
              <a:path w="7315200" h="2380765">
                <a:moveTo>
                  <a:pt x="0" y="0"/>
                </a:moveTo>
                <a:lnTo>
                  <a:pt x="7315200" y="0"/>
                </a:lnTo>
                <a:lnTo>
                  <a:pt x="7315200" y="2380765"/>
                </a:lnTo>
                <a:lnTo>
                  <a:pt x="0" y="238076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2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1255198" y="9258300"/>
            <a:ext cx="7315200" cy="3401202"/>
          </a:xfrm>
          <a:custGeom>
            <a:avLst/>
            <a:gdLst/>
            <a:ahLst/>
            <a:cxnLst/>
            <a:rect l="l" t="t" r="r" b="b"/>
            <a:pathLst>
              <a:path w="7315200" h="3401202">
                <a:moveTo>
                  <a:pt x="0" y="0"/>
                </a:moveTo>
                <a:lnTo>
                  <a:pt x="7315200" y="0"/>
                </a:lnTo>
                <a:lnTo>
                  <a:pt x="7315200" y="3401202"/>
                </a:lnTo>
                <a:lnTo>
                  <a:pt x="0" y="34012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980189" y="3506206"/>
            <a:ext cx="7493868" cy="7610094"/>
          </a:xfrm>
          <a:custGeom>
            <a:avLst/>
            <a:gdLst/>
            <a:ahLst/>
            <a:cxnLst/>
            <a:rect l="l" t="t" r="r" b="b"/>
            <a:pathLst>
              <a:path w="7493868" h="7610094">
                <a:moveTo>
                  <a:pt x="0" y="0"/>
                </a:moveTo>
                <a:lnTo>
                  <a:pt x="7493868" y="0"/>
                </a:lnTo>
                <a:lnTo>
                  <a:pt x="7493868" y="7610093"/>
                </a:lnTo>
                <a:lnTo>
                  <a:pt x="0" y="76100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77000"/>
            </a:blip>
            <a:stretch>
              <a:fillRect l="-1516" r="-1892" b="-1829"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156973" y="4237326"/>
            <a:ext cx="5825096" cy="5092935"/>
            <a:chOff x="0" y="0"/>
            <a:chExt cx="883420" cy="77238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83420" cy="772382"/>
            </a:xfrm>
            <a:custGeom>
              <a:avLst/>
              <a:gdLst/>
              <a:ahLst/>
              <a:cxnLst/>
              <a:rect l="l" t="t" r="r" b="b"/>
              <a:pathLst>
                <a:path w="883420" h="772382">
                  <a:moveTo>
                    <a:pt x="35885" y="0"/>
                  </a:moveTo>
                  <a:lnTo>
                    <a:pt x="847535" y="0"/>
                  </a:lnTo>
                  <a:cubicBezTo>
                    <a:pt x="867354" y="0"/>
                    <a:pt x="883420" y="16066"/>
                    <a:pt x="883420" y="35885"/>
                  </a:cubicBezTo>
                  <a:lnTo>
                    <a:pt x="883420" y="736497"/>
                  </a:lnTo>
                  <a:cubicBezTo>
                    <a:pt x="883420" y="756316"/>
                    <a:pt x="867354" y="772382"/>
                    <a:pt x="847535" y="772382"/>
                  </a:cubicBezTo>
                  <a:lnTo>
                    <a:pt x="35885" y="772382"/>
                  </a:lnTo>
                  <a:cubicBezTo>
                    <a:pt x="16066" y="772382"/>
                    <a:pt x="0" y="756316"/>
                    <a:pt x="0" y="736497"/>
                  </a:cubicBezTo>
                  <a:lnTo>
                    <a:pt x="0" y="35885"/>
                  </a:lnTo>
                  <a:cubicBezTo>
                    <a:pt x="0" y="16066"/>
                    <a:pt x="16066" y="0"/>
                    <a:pt x="35885" y="0"/>
                  </a:cubicBezTo>
                  <a:close/>
                </a:path>
              </a:pathLst>
            </a:custGeom>
            <a:solidFill>
              <a:srgbClr val="662E12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38100"/>
              <a:ext cx="883420" cy="734282"/>
            </a:xfrm>
            <a:prstGeom prst="rect">
              <a:avLst/>
            </a:prstGeom>
          </p:spPr>
          <p:txBody>
            <a:bodyPr lIns="88221" tIns="88221" rIns="88221" bIns="88221" rtlCol="0" anchor="ctr"/>
            <a:lstStyle/>
            <a:p>
              <a:pPr algn="ctr">
                <a:lnSpc>
                  <a:spcPts val="2225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56973" y="4237326"/>
            <a:ext cx="5825096" cy="1325301"/>
            <a:chOff x="0" y="0"/>
            <a:chExt cx="883420" cy="20099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83420" cy="200992"/>
            </a:xfrm>
            <a:custGeom>
              <a:avLst/>
              <a:gdLst/>
              <a:ahLst/>
              <a:cxnLst/>
              <a:rect l="l" t="t" r="r" b="b"/>
              <a:pathLst>
                <a:path w="883420" h="200992">
                  <a:moveTo>
                    <a:pt x="35885" y="0"/>
                  </a:moveTo>
                  <a:lnTo>
                    <a:pt x="847535" y="0"/>
                  </a:lnTo>
                  <a:cubicBezTo>
                    <a:pt x="867354" y="0"/>
                    <a:pt x="883420" y="16066"/>
                    <a:pt x="883420" y="35885"/>
                  </a:cubicBezTo>
                  <a:lnTo>
                    <a:pt x="883420" y="165107"/>
                  </a:lnTo>
                  <a:cubicBezTo>
                    <a:pt x="883420" y="174624"/>
                    <a:pt x="879639" y="183752"/>
                    <a:pt x="872909" y="190481"/>
                  </a:cubicBezTo>
                  <a:cubicBezTo>
                    <a:pt x="866180" y="197211"/>
                    <a:pt x="857052" y="200992"/>
                    <a:pt x="847535" y="200992"/>
                  </a:cubicBezTo>
                  <a:lnTo>
                    <a:pt x="35885" y="200992"/>
                  </a:lnTo>
                  <a:cubicBezTo>
                    <a:pt x="16066" y="200992"/>
                    <a:pt x="0" y="184926"/>
                    <a:pt x="0" y="165107"/>
                  </a:cubicBezTo>
                  <a:lnTo>
                    <a:pt x="0" y="35885"/>
                  </a:lnTo>
                  <a:cubicBezTo>
                    <a:pt x="0" y="16066"/>
                    <a:pt x="16066" y="0"/>
                    <a:pt x="35885" y="0"/>
                  </a:cubicBezTo>
                  <a:close/>
                </a:path>
              </a:pathLst>
            </a:custGeom>
            <a:solidFill>
              <a:srgbClr val="E4CF5A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38100"/>
              <a:ext cx="883420" cy="162892"/>
            </a:xfrm>
            <a:prstGeom prst="rect">
              <a:avLst/>
            </a:prstGeom>
          </p:spPr>
          <p:txBody>
            <a:bodyPr lIns="88221" tIns="88221" rIns="88221" bIns="88221" rtlCol="0" anchor="ctr"/>
            <a:lstStyle/>
            <a:p>
              <a:pPr algn="ctr">
                <a:lnSpc>
                  <a:spcPts val="2225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565876" y="4637376"/>
            <a:ext cx="5825096" cy="542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5"/>
              </a:lnSpc>
            </a:pPr>
            <a:r>
              <a:rPr lang="en-US" sz="3607" b="1">
                <a:solidFill>
                  <a:srgbClr val="662E12"/>
                </a:solidFill>
                <a:latin typeface="Agrandir Bold"/>
                <a:ea typeface="Agrandir Bold"/>
                <a:cs typeface="Agrandir Bold"/>
                <a:sym typeface="Agrandir Bold"/>
              </a:rPr>
              <a:t>Digital Transformation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04987" y="5886477"/>
            <a:ext cx="5188330" cy="32510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2782" lvl="1" indent="-256391" algn="just">
              <a:lnSpc>
                <a:spcPts val="2826"/>
              </a:lnSpc>
              <a:buFont typeface="Arial"/>
              <a:buChar char="•"/>
            </a:pPr>
            <a:r>
              <a:rPr lang="en-US" sz="2375">
                <a:solidFill>
                  <a:srgbClr val="E4CF5A"/>
                </a:solidFill>
                <a:latin typeface="Agrandir"/>
                <a:ea typeface="Agrandir"/>
                <a:cs typeface="Agrandir"/>
                <a:sym typeface="Agrandir"/>
              </a:rPr>
              <a:t>Influencer and Blogger Impact</a:t>
            </a:r>
            <a:r>
              <a:rPr lang="en-US" sz="2375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: Discovery of offbeat sacred sites through social media</a:t>
            </a:r>
          </a:p>
          <a:p>
            <a:pPr algn="just">
              <a:lnSpc>
                <a:spcPts val="2826"/>
              </a:lnSpc>
            </a:pPr>
            <a:endParaRPr lang="en-US" sz="2375">
              <a:solidFill>
                <a:srgbClr val="FFFFFF"/>
              </a:solidFill>
              <a:latin typeface="Agrandir"/>
              <a:ea typeface="Agrandir"/>
              <a:cs typeface="Agrandir"/>
              <a:sym typeface="Agrandir"/>
            </a:endParaRPr>
          </a:p>
          <a:p>
            <a:pPr marL="512782" lvl="1" indent="-256391" algn="just">
              <a:lnSpc>
                <a:spcPts val="2826"/>
              </a:lnSpc>
              <a:buFont typeface="Arial"/>
              <a:buChar char="•"/>
            </a:pPr>
            <a:r>
              <a:rPr lang="en-US" sz="2375">
                <a:solidFill>
                  <a:srgbClr val="E4CF5A"/>
                </a:solidFill>
                <a:latin typeface="Agrandir"/>
                <a:ea typeface="Agrandir"/>
                <a:cs typeface="Agrandir"/>
                <a:sym typeface="Agrandir"/>
              </a:rPr>
              <a:t>Virtual Pilgrimages:</a:t>
            </a:r>
            <a:r>
              <a:rPr lang="en-US" sz="2375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 Live-streamed rituals, 360° temple tours, and online darshans flourished during the pandemic</a:t>
            </a:r>
          </a:p>
          <a:p>
            <a:pPr algn="just">
              <a:lnSpc>
                <a:spcPts val="2826"/>
              </a:lnSpc>
            </a:pPr>
            <a:endParaRPr lang="en-US" sz="2375">
              <a:solidFill>
                <a:srgbClr val="FFFFFF"/>
              </a:solidFill>
              <a:latin typeface="Agrandir"/>
              <a:ea typeface="Agrandir"/>
              <a:cs typeface="Agrandir"/>
              <a:sym typeface="Agrandir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5591175" y="2024040"/>
            <a:ext cx="7105650" cy="2213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677"/>
              </a:lnSpc>
              <a:spcBef>
                <a:spcPct val="0"/>
              </a:spcBef>
            </a:pPr>
            <a:r>
              <a:rPr lang="en-US" sz="6104" u="none" strike="noStrike">
                <a:solidFill>
                  <a:srgbClr val="854506"/>
                </a:solidFill>
                <a:latin typeface="Kingred Modern"/>
                <a:ea typeface="Kingred Modern"/>
                <a:cs typeface="Kingred Modern"/>
                <a:sym typeface="Kingred Modern"/>
              </a:rPr>
              <a:t>Emerging Trends in Spiritual Tourism</a:t>
            </a:r>
          </a:p>
          <a:p>
            <a:pPr marL="0" lvl="0" indent="0" algn="ctr">
              <a:lnSpc>
                <a:spcPts val="5677"/>
              </a:lnSpc>
              <a:spcBef>
                <a:spcPct val="0"/>
              </a:spcBef>
            </a:pPr>
            <a:endParaRPr lang="en-US" sz="6104" u="none" strike="noStrike">
              <a:solidFill>
                <a:srgbClr val="854506"/>
              </a:solidFill>
              <a:latin typeface="Kingred Modern"/>
              <a:ea typeface="Kingred Modern"/>
              <a:cs typeface="Kingred Modern"/>
              <a:sym typeface="Kingred Modern"/>
            </a:endParaRPr>
          </a:p>
        </p:txBody>
      </p:sp>
      <p:sp>
        <p:nvSpPr>
          <p:cNvPr id="21" name="Freeform 21"/>
          <p:cNvSpPr/>
          <p:nvPr/>
        </p:nvSpPr>
        <p:spPr>
          <a:xfrm>
            <a:off x="5397066" y="3506206"/>
            <a:ext cx="7493868" cy="7610094"/>
          </a:xfrm>
          <a:custGeom>
            <a:avLst/>
            <a:gdLst/>
            <a:ahLst/>
            <a:cxnLst/>
            <a:rect l="l" t="t" r="r" b="b"/>
            <a:pathLst>
              <a:path w="7493868" h="7610094">
                <a:moveTo>
                  <a:pt x="0" y="0"/>
                </a:moveTo>
                <a:lnTo>
                  <a:pt x="7493868" y="0"/>
                </a:lnTo>
                <a:lnTo>
                  <a:pt x="7493868" y="7610093"/>
                </a:lnTo>
                <a:lnTo>
                  <a:pt x="0" y="76100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77000"/>
            </a:blip>
            <a:stretch>
              <a:fillRect l="-1516" r="-1892" b="-1829"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6229941" y="4237326"/>
            <a:ext cx="5825096" cy="5092935"/>
            <a:chOff x="0" y="0"/>
            <a:chExt cx="883420" cy="772382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83420" cy="772382"/>
            </a:xfrm>
            <a:custGeom>
              <a:avLst/>
              <a:gdLst/>
              <a:ahLst/>
              <a:cxnLst/>
              <a:rect l="l" t="t" r="r" b="b"/>
              <a:pathLst>
                <a:path w="883420" h="772382">
                  <a:moveTo>
                    <a:pt x="35885" y="0"/>
                  </a:moveTo>
                  <a:lnTo>
                    <a:pt x="847535" y="0"/>
                  </a:lnTo>
                  <a:cubicBezTo>
                    <a:pt x="867354" y="0"/>
                    <a:pt x="883420" y="16066"/>
                    <a:pt x="883420" y="35885"/>
                  </a:cubicBezTo>
                  <a:lnTo>
                    <a:pt x="883420" y="736497"/>
                  </a:lnTo>
                  <a:cubicBezTo>
                    <a:pt x="883420" y="756316"/>
                    <a:pt x="867354" y="772382"/>
                    <a:pt x="847535" y="772382"/>
                  </a:cubicBezTo>
                  <a:lnTo>
                    <a:pt x="35885" y="772382"/>
                  </a:lnTo>
                  <a:cubicBezTo>
                    <a:pt x="16066" y="772382"/>
                    <a:pt x="0" y="756316"/>
                    <a:pt x="0" y="736497"/>
                  </a:cubicBezTo>
                  <a:lnTo>
                    <a:pt x="0" y="35885"/>
                  </a:lnTo>
                  <a:cubicBezTo>
                    <a:pt x="0" y="16066"/>
                    <a:pt x="16066" y="0"/>
                    <a:pt x="35885" y="0"/>
                  </a:cubicBezTo>
                  <a:close/>
                </a:path>
              </a:pathLst>
            </a:custGeom>
            <a:solidFill>
              <a:srgbClr val="662E12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38100"/>
              <a:ext cx="883420" cy="734282"/>
            </a:xfrm>
            <a:prstGeom prst="rect">
              <a:avLst/>
            </a:prstGeom>
          </p:spPr>
          <p:txBody>
            <a:bodyPr lIns="88221" tIns="88221" rIns="88221" bIns="88221" rtlCol="0" anchor="ctr"/>
            <a:lstStyle/>
            <a:p>
              <a:pPr algn="ctr">
                <a:lnSpc>
                  <a:spcPts val="2225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6229941" y="4237326"/>
            <a:ext cx="5825096" cy="1325301"/>
            <a:chOff x="0" y="0"/>
            <a:chExt cx="883420" cy="20099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83420" cy="200992"/>
            </a:xfrm>
            <a:custGeom>
              <a:avLst/>
              <a:gdLst/>
              <a:ahLst/>
              <a:cxnLst/>
              <a:rect l="l" t="t" r="r" b="b"/>
              <a:pathLst>
                <a:path w="883420" h="200992">
                  <a:moveTo>
                    <a:pt x="35885" y="0"/>
                  </a:moveTo>
                  <a:lnTo>
                    <a:pt x="847535" y="0"/>
                  </a:lnTo>
                  <a:cubicBezTo>
                    <a:pt x="867354" y="0"/>
                    <a:pt x="883420" y="16066"/>
                    <a:pt x="883420" y="35885"/>
                  </a:cubicBezTo>
                  <a:lnTo>
                    <a:pt x="883420" y="165107"/>
                  </a:lnTo>
                  <a:cubicBezTo>
                    <a:pt x="883420" y="174624"/>
                    <a:pt x="879639" y="183752"/>
                    <a:pt x="872909" y="190481"/>
                  </a:cubicBezTo>
                  <a:cubicBezTo>
                    <a:pt x="866180" y="197211"/>
                    <a:pt x="857052" y="200992"/>
                    <a:pt x="847535" y="200992"/>
                  </a:cubicBezTo>
                  <a:lnTo>
                    <a:pt x="35885" y="200992"/>
                  </a:lnTo>
                  <a:cubicBezTo>
                    <a:pt x="16066" y="200992"/>
                    <a:pt x="0" y="184926"/>
                    <a:pt x="0" y="165107"/>
                  </a:cubicBezTo>
                  <a:lnTo>
                    <a:pt x="0" y="35885"/>
                  </a:lnTo>
                  <a:cubicBezTo>
                    <a:pt x="0" y="16066"/>
                    <a:pt x="16066" y="0"/>
                    <a:pt x="35885" y="0"/>
                  </a:cubicBezTo>
                  <a:close/>
                </a:path>
              </a:pathLst>
            </a:custGeom>
            <a:solidFill>
              <a:srgbClr val="E4CF5A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0" y="38100"/>
              <a:ext cx="883420" cy="162892"/>
            </a:xfrm>
            <a:prstGeom prst="rect">
              <a:avLst/>
            </a:prstGeom>
          </p:spPr>
          <p:txBody>
            <a:bodyPr lIns="88221" tIns="88221" rIns="88221" bIns="88221" rtlCol="0" anchor="ctr"/>
            <a:lstStyle/>
            <a:p>
              <a:pPr algn="ctr">
                <a:lnSpc>
                  <a:spcPts val="2225"/>
                </a:lnSpc>
              </a:pPr>
              <a:endParaRPr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6229941" y="4419020"/>
            <a:ext cx="5825096" cy="961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5"/>
              </a:lnSpc>
            </a:pPr>
            <a:r>
              <a:rPr lang="en-US" sz="3607" b="1">
                <a:solidFill>
                  <a:srgbClr val="662E12"/>
                </a:solidFill>
                <a:latin typeface="Agrandir Bold"/>
                <a:ea typeface="Agrandir Bold"/>
                <a:cs typeface="Agrandir Bold"/>
                <a:sym typeface="Agrandir Bold"/>
              </a:rPr>
              <a:t>Youth &amp; Solo Spiritual Travelers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6313282" y="6000057"/>
            <a:ext cx="5188330" cy="2546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2782" lvl="1" indent="-256391" algn="just">
              <a:lnSpc>
                <a:spcPts val="2826"/>
              </a:lnSpc>
              <a:buFont typeface="Arial"/>
              <a:buChar char="•"/>
            </a:pPr>
            <a:r>
              <a:rPr lang="en-US" sz="2375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Spiritual exploration blended with self-discovery, discipline, and cultural immersion</a:t>
            </a:r>
          </a:p>
          <a:p>
            <a:pPr algn="just">
              <a:lnSpc>
                <a:spcPts val="2826"/>
              </a:lnSpc>
            </a:pPr>
            <a:endParaRPr lang="en-US" sz="2375">
              <a:solidFill>
                <a:srgbClr val="FFFFFF"/>
              </a:solidFill>
              <a:latin typeface="Agrandir"/>
              <a:ea typeface="Agrandir"/>
              <a:cs typeface="Agrandir"/>
              <a:sym typeface="Agrandir"/>
            </a:endParaRPr>
          </a:p>
          <a:p>
            <a:pPr marL="512782" lvl="1" indent="-256391" algn="just">
              <a:lnSpc>
                <a:spcPts val="2826"/>
              </a:lnSpc>
              <a:buFont typeface="Arial"/>
              <a:buChar char="•"/>
            </a:pPr>
            <a:r>
              <a:rPr lang="en-US" sz="2375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Interest in yoga, meditation, and wellness retreats at sacred destinations</a:t>
            </a:r>
          </a:p>
        </p:txBody>
      </p:sp>
      <p:sp>
        <p:nvSpPr>
          <p:cNvPr id="30" name="Freeform 30"/>
          <p:cNvSpPr/>
          <p:nvPr/>
        </p:nvSpPr>
        <p:spPr>
          <a:xfrm>
            <a:off x="11087814" y="3506206"/>
            <a:ext cx="7493868" cy="7610094"/>
          </a:xfrm>
          <a:custGeom>
            <a:avLst/>
            <a:gdLst/>
            <a:ahLst/>
            <a:cxnLst/>
            <a:rect l="l" t="t" r="r" b="b"/>
            <a:pathLst>
              <a:path w="7493868" h="7610094">
                <a:moveTo>
                  <a:pt x="0" y="0"/>
                </a:moveTo>
                <a:lnTo>
                  <a:pt x="7493868" y="0"/>
                </a:lnTo>
                <a:lnTo>
                  <a:pt x="7493868" y="7610093"/>
                </a:lnTo>
                <a:lnTo>
                  <a:pt x="0" y="76100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77000"/>
            </a:blip>
            <a:stretch>
              <a:fillRect l="-1516" r="-1892" b="-1829"/>
            </a:stretch>
          </a:blipFill>
        </p:spPr>
      </p:sp>
      <p:grpSp>
        <p:nvGrpSpPr>
          <p:cNvPr id="31" name="Group 31"/>
          <p:cNvGrpSpPr/>
          <p:nvPr/>
        </p:nvGrpSpPr>
        <p:grpSpPr>
          <a:xfrm>
            <a:off x="12224976" y="4237326"/>
            <a:ext cx="5825096" cy="5092935"/>
            <a:chOff x="0" y="0"/>
            <a:chExt cx="883420" cy="772382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83420" cy="772382"/>
            </a:xfrm>
            <a:custGeom>
              <a:avLst/>
              <a:gdLst/>
              <a:ahLst/>
              <a:cxnLst/>
              <a:rect l="l" t="t" r="r" b="b"/>
              <a:pathLst>
                <a:path w="883420" h="772382">
                  <a:moveTo>
                    <a:pt x="35885" y="0"/>
                  </a:moveTo>
                  <a:lnTo>
                    <a:pt x="847535" y="0"/>
                  </a:lnTo>
                  <a:cubicBezTo>
                    <a:pt x="867354" y="0"/>
                    <a:pt x="883420" y="16066"/>
                    <a:pt x="883420" y="35885"/>
                  </a:cubicBezTo>
                  <a:lnTo>
                    <a:pt x="883420" y="736497"/>
                  </a:lnTo>
                  <a:cubicBezTo>
                    <a:pt x="883420" y="756316"/>
                    <a:pt x="867354" y="772382"/>
                    <a:pt x="847535" y="772382"/>
                  </a:cubicBezTo>
                  <a:lnTo>
                    <a:pt x="35885" y="772382"/>
                  </a:lnTo>
                  <a:cubicBezTo>
                    <a:pt x="16066" y="772382"/>
                    <a:pt x="0" y="756316"/>
                    <a:pt x="0" y="736497"/>
                  </a:cubicBezTo>
                  <a:lnTo>
                    <a:pt x="0" y="35885"/>
                  </a:lnTo>
                  <a:cubicBezTo>
                    <a:pt x="0" y="16066"/>
                    <a:pt x="16066" y="0"/>
                    <a:pt x="35885" y="0"/>
                  </a:cubicBezTo>
                  <a:close/>
                </a:path>
              </a:pathLst>
            </a:custGeom>
            <a:solidFill>
              <a:srgbClr val="662E12"/>
            </a:solidFill>
          </p:spPr>
        </p:sp>
        <p:sp>
          <p:nvSpPr>
            <p:cNvPr id="33" name="TextBox 33"/>
            <p:cNvSpPr txBox="1"/>
            <p:nvPr/>
          </p:nvSpPr>
          <p:spPr>
            <a:xfrm>
              <a:off x="0" y="38100"/>
              <a:ext cx="883420" cy="734282"/>
            </a:xfrm>
            <a:prstGeom prst="rect">
              <a:avLst/>
            </a:prstGeom>
          </p:spPr>
          <p:txBody>
            <a:bodyPr lIns="88221" tIns="88221" rIns="88221" bIns="88221" rtlCol="0" anchor="ctr"/>
            <a:lstStyle/>
            <a:p>
              <a:pPr algn="ctr">
                <a:lnSpc>
                  <a:spcPts val="2225"/>
                </a:lnSpc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2224976" y="4237326"/>
            <a:ext cx="5825096" cy="1325301"/>
            <a:chOff x="0" y="0"/>
            <a:chExt cx="883420" cy="200992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83420" cy="200992"/>
            </a:xfrm>
            <a:custGeom>
              <a:avLst/>
              <a:gdLst/>
              <a:ahLst/>
              <a:cxnLst/>
              <a:rect l="l" t="t" r="r" b="b"/>
              <a:pathLst>
                <a:path w="883420" h="200992">
                  <a:moveTo>
                    <a:pt x="35885" y="0"/>
                  </a:moveTo>
                  <a:lnTo>
                    <a:pt x="847535" y="0"/>
                  </a:lnTo>
                  <a:cubicBezTo>
                    <a:pt x="867354" y="0"/>
                    <a:pt x="883420" y="16066"/>
                    <a:pt x="883420" y="35885"/>
                  </a:cubicBezTo>
                  <a:lnTo>
                    <a:pt x="883420" y="165107"/>
                  </a:lnTo>
                  <a:cubicBezTo>
                    <a:pt x="883420" y="174624"/>
                    <a:pt x="879639" y="183752"/>
                    <a:pt x="872909" y="190481"/>
                  </a:cubicBezTo>
                  <a:cubicBezTo>
                    <a:pt x="866180" y="197211"/>
                    <a:pt x="857052" y="200992"/>
                    <a:pt x="847535" y="200992"/>
                  </a:cubicBezTo>
                  <a:lnTo>
                    <a:pt x="35885" y="200992"/>
                  </a:lnTo>
                  <a:cubicBezTo>
                    <a:pt x="16066" y="200992"/>
                    <a:pt x="0" y="184926"/>
                    <a:pt x="0" y="165107"/>
                  </a:cubicBezTo>
                  <a:lnTo>
                    <a:pt x="0" y="35885"/>
                  </a:lnTo>
                  <a:cubicBezTo>
                    <a:pt x="0" y="16066"/>
                    <a:pt x="16066" y="0"/>
                    <a:pt x="35885" y="0"/>
                  </a:cubicBezTo>
                  <a:close/>
                </a:path>
              </a:pathLst>
            </a:custGeom>
            <a:solidFill>
              <a:srgbClr val="E4CF5A"/>
            </a:solidFill>
          </p:spPr>
        </p:sp>
        <p:sp>
          <p:nvSpPr>
            <p:cNvPr id="36" name="TextBox 36"/>
            <p:cNvSpPr txBox="1"/>
            <p:nvPr/>
          </p:nvSpPr>
          <p:spPr>
            <a:xfrm>
              <a:off x="0" y="38100"/>
              <a:ext cx="883420" cy="162892"/>
            </a:xfrm>
            <a:prstGeom prst="rect">
              <a:avLst/>
            </a:prstGeom>
          </p:spPr>
          <p:txBody>
            <a:bodyPr lIns="88221" tIns="88221" rIns="88221" bIns="88221" rtlCol="0" anchor="ctr"/>
            <a:lstStyle/>
            <a:p>
              <a:pPr algn="ctr">
                <a:lnSpc>
                  <a:spcPts val="2225"/>
                </a:lnSpc>
              </a:pPr>
              <a:endParaRPr/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13125794" y="4628570"/>
            <a:ext cx="5825096" cy="542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5"/>
              </a:lnSpc>
            </a:pPr>
            <a:r>
              <a:rPr lang="en-US" sz="3607" b="1">
                <a:solidFill>
                  <a:srgbClr val="662E12"/>
                </a:solidFill>
                <a:latin typeface="Agrandir Bold"/>
                <a:ea typeface="Agrandir Bold"/>
                <a:cs typeface="Agrandir Bold"/>
                <a:sym typeface="Agrandir Bold"/>
              </a:rPr>
              <a:t>Experiential Shift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2543360" y="6000057"/>
            <a:ext cx="5188330" cy="2546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2782" lvl="1" indent="-256391" algn="just">
              <a:lnSpc>
                <a:spcPts val="2826"/>
              </a:lnSpc>
              <a:buFont typeface="Arial"/>
              <a:buChar char="•"/>
            </a:pPr>
            <a:r>
              <a:rPr lang="en-US" sz="2375" dirty="0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Travelers seek more than rituals, they desire cultural depth, authenticity, and personal transformation</a:t>
            </a:r>
          </a:p>
          <a:p>
            <a:pPr algn="just">
              <a:lnSpc>
                <a:spcPts val="2826"/>
              </a:lnSpc>
            </a:pPr>
            <a:endParaRPr lang="en-US" sz="2375" dirty="0">
              <a:solidFill>
                <a:srgbClr val="FFFFFF"/>
              </a:solidFill>
              <a:latin typeface="Agrandir"/>
              <a:ea typeface="Agrandir"/>
              <a:cs typeface="Agrandir"/>
              <a:sym typeface="Agrandir"/>
            </a:endParaRPr>
          </a:p>
          <a:p>
            <a:pPr marL="512782" lvl="1" indent="-256391" algn="just">
              <a:lnSpc>
                <a:spcPts val="2826"/>
              </a:lnSpc>
              <a:buFont typeface="Arial"/>
              <a:buChar char="•"/>
            </a:pPr>
            <a:r>
              <a:rPr lang="en-US" sz="2375" dirty="0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Visit to the lesser-known temples enhancing their faith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>
                <a:alpha val="100000"/>
              </a:srgbClr>
            </a:gs>
            <a:gs pos="100000">
              <a:srgbClr val="FFD1A7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56476" y="-1612009"/>
            <a:ext cx="18574133" cy="3086100"/>
            <a:chOff x="0" y="0"/>
            <a:chExt cx="4891953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91953" cy="812800"/>
            </a:xfrm>
            <a:custGeom>
              <a:avLst/>
              <a:gdLst/>
              <a:ahLst/>
              <a:cxnLst/>
              <a:rect l="l" t="t" r="r" b="b"/>
              <a:pathLst>
                <a:path w="4891953" h="812800">
                  <a:moveTo>
                    <a:pt x="0" y="0"/>
                  </a:moveTo>
                  <a:lnTo>
                    <a:pt x="4891953" y="0"/>
                  </a:lnTo>
                  <a:lnTo>
                    <a:pt x="4891953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85450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38100"/>
              <a:ext cx="4891953" cy="774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25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663823" y="-1612009"/>
            <a:ext cx="18574133" cy="3086100"/>
            <a:chOff x="0" y="0"/>
            <a:chExt cx="4891953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91953" cy="812800"/>
            </a:xfrm>
            <a:custGeom>
              <a:avLst/>
              <a:gdLst/>
              <a:ahLst/>
              <a:cxnLst/>
              <a:rect l="l" t="t" r="r" b="b"/>
              <a:pathLst>
                <a:path w="4891953" h="812800">
                  <a:moveTo>
                    <a:pt x="0" y="0"/>
                  </a:moveTo>
                  <a:lnTo>
                    <a:pt x="4891953" y="0"/>
                  </a:lnTo>
                  <a:lnTo>
                    <a:pt x="4891953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662E12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38100"/>
              <a:ext cx="4891953" cy="774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25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2812824" y="836845"/>
            <a:ext cx="7859268" cy="8229600"/>
          </a:xfrm>
          <a:custGeom>
            <a:avLst/>
            <a:gdLst/>
            <a:ahLst/>
            <a:cxnLst/>
            <a:rect l="l" t="t" r="r" b="b"/>
            <a:pathLst>
              <a:path w="7859268" h="8229600">
                <a:moveTo>
                  <a:pt x="0" y="0"/>
                </a:moveTo>
                <a:lnTo>
                  <a:pt x="7859268" y="0"/>
                </a:lnTo>
                <a:lnTo>
                  <a:pt x="785926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2812824" y="2308792"/>
            <a:ext cx="2605770" cy="6455735"/>
          </a:xfrm>
          <a:custGeom>
            <a:avLst/>
            <a:gdLst/>
            <a:ahLst/>
            <a:cxnLst/>
            <a:rect l="l" t="t" r="r" b="b"/>
            <a:pathLst>
              <a:path w="2605770" h="6455735">
                <a:moveTo>
                  <a:pt x="0" y="0"/>
                </a:moveTo>
                <a:lnTo>
                  <a:pt x="2605769" y="0"/>
                </a:lnTo>
                <a:lnTo>
                  <a:pt x="2605769" y="6455735"/>
                </a:lnTo>
                <a:lnTo>
                  <a:pt x="0" y="645573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028700" y="2181772"/>
            <a:ext cx="10838773" cy="7757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677"/>
              </a:lnSpc>
              <a:spcBef>
                <a:spcPct val="0"/>
              </a:spcBef>
            </a:pPr>
            <a:r>
              <a:rPr lang="en-US" sz="6104">
                <a:solidFill>
                  <a:srgbClr val="854506"/>
                </a:solidFill>
                <a:latin typeface="Kingred Modern"/>
                <a:ea typeface="Kingred Modern"/>
                <a:cs typeface="Kingred Modern"/>
                <a:sym typeface="Kingred Modern"/>
              </a:rPr>
              <a:t>Pilgrimage Segments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-2693182" y="4951645"/>
            <a:ext cx="9957533" cy="383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8"/>
              </a:lnSpc>
            </a:pPr>
            <a:r>
              <a:rPr lang="en-US" sz="2579">
                <a:solidFill>
                  <a:srgbClr val="000000"/>
                </a:solidFill>
                <a:latin typeface="Agrandir"/>
                <a:ea typeface="Agrandir"/>
                <a:cs typeface="Agrandir"/>
                <a:sym typeface="Agrandir"/>
              </a:rPr>
              <a:t>The Explorer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3068210"/>
            <a:ext cx="10838773" cy="6046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29"/>
              </a:lnSpc>
              <a:spcBef>
                <a:spcPct val="0"/>
              </a:spcBef>
            </a:pPr>
            <a:r>
              <a:rPr lang="en-US" sz="3592" dirty="0">
                <a:solidFill>
                  <a:srgbClr val="662E12"/>
                </a:solidFill>
                <a:latin typeface="Agrandir"/>
                <a:ea typeface="Agrandir"/>
                <a:cs typeface="Agrandir"/>
                <a:sym typeface="Agrandir"/>
              </a:rPr>
              <a:t>Segment, Profile &amp; Motivation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677211" y="4742085"/>
            <a:ext cx="7625585" cy="794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29"/>
              </a:lnSpc>
              <a:spcBef>
                <a:spcPct val="0"/>
              </a:spcBef>
            </a:pPr>
            <a:r>
              <a:rPr lang="en-US" sz="2092">
                <a:solidFill>
                  <a:srgbClr val="000000"/>
                </a:solidFill>
                <a:latin typeface="Agrandir"/>
                <a:ea typeface="Agrandir"/>
                <a:cs typeface="Agrandir"/>
                <a:sym typeface="Agrandir"/>
              </a:rPr>
              <a:t>Spiritual seekers, often younger, looking for experimental and immersive experiences at lesser-known destinations</a:t>
            </a:r>
          </a:p>
        </p:txBody>
      </p:sp>
      <p:sp>
        <p:nvSpPr>
          <p:cNvPr id="14" name="Freeform 14"/>
          <p:cNvSpPr/>
          <p:nvPr/>
        </p:nvSpPr>
        <p:spPr>
          <a:xfrm>
            <a:off x="5832044" y="7789292"/>
            <a:ext cx="5099912" cy="2970823"/>
          </a:xfrm>
          <a:custGeom>
            <a:avLst/>
            <a:gdLst/>
            <a:ahLst/>
            <a:cxnLst/>
            <a:rect l="l" t="t" r="r" b="b"/>
            <a:pathLst>
              <a:path w="5099912" h="2970823">
                <a:moveTo>
                  <a:pt x="0" y="0"/>
                </a:moveTo>
                <a:lnTo>
                  <a:pt x="5099912" y="0"/>
                </a:lnTo>
                <a:lnTo>
                  <a:pt x="5099912" y="2970822"/>
                </a:lnTo>
                <a:lnTo>
                  <a:pt x="0" y="297082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2999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-356476" y="8296910"/>
            <a:ext cx="7315200" cy="2460874"/>
          </a:xfrm>
          <a:custGeom>
            <a:avLst/>
            <a:gdLst/>
            <a:ahLst/>
            <a:cxnLst/>
            <a:rect l="l" t="t" r="r" b="b"/>
            <a:pathLst>
              <a:path w="7315200" h="2460874">
                <a:moveTo>
                  <a:pt x="0" y="0"/>
                </a:moveTo>
                <a:lnTo>
                  <a:pt x="7315200" y="0"/>
                </a:lnTo>
                <a:lnTo>
                  <a:pt x="7315200" y="2460874"/>
                </a:lnTo>
                <a:lnTo>
                  <a:pt x="0" y="246087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34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0931956" y="8403397"/>
            <a:ext cx="7315200" cy="2460874"/>
          </a:xfrm>
          <a:custGeom>
            <a:avLst/>
            <a:gdLst/>
            <a:ahLst/>
            <a:cxnLst/>
            <a:rect l="l" t="t" r="r" b="b"/>
            <a:pathLst>
              <a:path w="7315200" h="2460874">
                <a:moveTo>
                  <a:pt x="0" y="0"/>
                </a:moveTo>
                <a:lnTo>
                  <a:pt x="7315200" y="0"/>
                </a:lnTo>
                <a:lnTo>
                  <a:pt x="7315200" y="2460874"/>
                </a:lnTo>
                <a:lnTo>
                  <a:pt x="0" y="246087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-2693182" y="6163169"/>
            <a:ext cx="9957533" cy="383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8"/>
              </a:lnSpc>
            </a:pPr>
            <a:r>
              <a:rPr lang="en-US" sz="2579">
                <a:solidFill>
                  <a:srgbClr val="000000"/>
                </a:solidFill>
                <a:latin typeface="Agrandir"/>
                <a:ea typeface="Agrandir"/>
                <a:cs typeface="Agrandir"/>
                <a:sym typeface="Agrandir"/>
              </a:rPr>
              <a:t>Solo Pilgrims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540458" y="5984334"/>
            <a:ext cx="7899091" cy="7946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26"/>
              </a:lnSpc>
              <a:spcBef>
                <a:spcPct val="0"/>
              </a:spcBef>
            </a:pPr>
            <a:r>
              <a:rPr lang="en-US" sz="2090">
                <a:solidFill>
                  <a:srgbClr val="000000"/>
                </a:solidFill>
                <a:latin typeface="Agrandir"/>
                <a:ea typeface="Agrandir"/>
                <a:cs typeface="Agrandir"/>
                <a:sym typeface="Agrandir"/>
              </a:rPr>
              <a:t>Seek introspection, personal growth, and resilience through spiritual journeys alone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92634" y="7342303"/>
            <a:ext cx="2985900" cy="678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8"/>
              </a:lnSpc>
            </a:pPr>
            <a:r>
              <a:rPr lang="en-US" sz="2579">
                <a:solidFill>
                  <a:srgbClr val="000000"/>
                </a:solidFill>
                <a:latin typeface="Agrandir"/>
                <a:ea typeface="Agrandir"/>
                <a:cs typeface="Agrandir"/>
                <a:sym typeface="Agrandir"/>
              </a:rPr>
              <a:t>Mass Organized Pilgrims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677211" y="7226648"/>
            <a:ext cx="7951986" cy="7946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26"/>
              </a:lnSpc>
              <a:spcBef>
                <a:spcPct val="0"/>
              </a:spcBef>
            </a:pPr>
            <a:r>
              <a:rPr lang="en-US" sz="2090">
                <a:solidFill>
                  <a:srgbClr val="000000"/>
                </a:solidFill>
                <a:latin typeface="Agrandir"/>
                <a:ea typeface="Agrandir"/>
                <a:cs typeface="Agrandir"/>
                <a:sym typeface="Agrandir"/>
              </a:rPr>
              <a:t>Travel in groups via packages; prefer community worship, guided tours, rituals, and shared experiences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>
                <a:alpha val="100000"/>
              </a:srgbClr>
            </a:gs>
            <a:gs pos="100000">
              <a:srgbClr val="FFDE7D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56476" y="-1612009"/>
            <a:ext cx="18574133" cy="3086100"/>
            <a:chOff x="0" y="0"/>
            <a:chExt cx="4891953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91953" cy="812800"/>
            </a:xfrm>
            <a:custGeom>
              <a:avLst/>
              <a:gdLst/>
              <a:ahLst/>
              <a:cxnLst/>
              <a:rect l="l" t="t" r="r" b="b"/>
              <a:pathLst>
                <a:path w="4891953" h="812800">
                  <a:moveTo>
                    <a:pt x="0" y="0"/>
                  </a:moveTo>
                  <a:lnTo>
                    <a:pt x="4891953" y="0"/>
                  </a:lnTo>
                  <a:lnTo>
                    <a:pt x="4891953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662E12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38100"/>
              <a:ext cx="4891953" cy="774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25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663823" y="-1612009"/>
            <a:ext cx="18574133" cy="3086100"/>
            <a:chOff x="0" y="0"/>
            <a:chExt cx="4891953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91953" cy="812800"/>
            </a:xfrm>
            <a:custGeom>
              <a:avLst/>
              <a:gdLst/>
              <a:ahLst/>
              <a:cxnLst/>
              <a:rect l="l" t="t" r="r" b="b"/>
              <a:pathLst>
                <a:path w="4891953" h="812800">
                  <a:moveTo>
                    <a:pt x="0" y="0"/>
                  </a:moveTo>
                  <a:lnTo>
                    <a:pt x="4891953" y="0"/>
                  </a:lnTo>
                  <a:lnTo>
                    <a:pt x="4891953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854506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38100"/>
              <a:ext cx="4891953" cy="774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25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-145827" y="1801484"/>
            <a:ext cx="4990650" cy="5225812"/>
          </a:xfrm>
          <a:custGeom>
            <a:avLst/>
            <a:gdLst/>
            <a:ahLst/>
            <a:cxnLst/>
            <a:rect l="l" t="t" r="r" b="b"/>
            <a:pathLst>
              <a:path w="4990650" h="5225812">
                <a:moveTo>
                  <a:pt x="0" y="0"/>
                </a:moveTo>
                <a:lnTo>
                  <a:pt x="4990650" y="0"/>
                </a:lnTo>
                <a:lnTo>
                  <a:pt x="4990650" y="5225812"/>
                </a:lnTo>
                <a:lnTo>
                  <a:pt x="0" y="52258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2921783" y="8805290"/>
            <a:ext cx="12872585" cy="1705703"/>
          </a:xfrm>
          <a:custGeom>
            <a:avLst/>
            <a:gdLst/>
            <a:ahLst/>
            <a:cxnLst/>
            <a:rect l="l" t="t" r="r" b="b"/>
            <a:pathLst>
              <a:path w="12872585" h="1705703">
                <a:moveTo>
                  <a:pt x="0" y="0"/>
                </a:moveTo>
                <a:lnTo>
                  <a:pt x="12872585" y="0"/>
                </a:lnTo>
                <a:lnTo>
                  <a:pt x="12872585" y="1705704"/>
                </a:lnTo>
                <a:lnTo>
                  <a:pt x="0" y="17057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512" t="-43865" b="-390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8085564" y="4414390"/>
            <a:ext cx="12846291" cy="1705703"/>
          </a:xfrm>
          <a:custGeom>
            <a:avLst/>
            <a:gdLst/>
            <a:ahLst/>
            <a:cxnLst/>
            <a:rect l="l" t="t" r="r" b="b"/>
            <a:pathLst>
              <a:path w="12846291" h="1705703">
                <a:moveTo>
                  <a:pt x="0" y="0"/>
                </a:moveTo>
                <a:lnTo>
                  <a:pt x="12846291" y="0"/>
                </a:lnTo>
                <a:lnTo>
                  <a:pt x="12846291" y="1705703"/>
                </a:lnTo>
                <a:lnTo>
                  <a:pt x="0" y="17057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3673" r="-9512" b="-287"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-2921783" y="6453869"/>
            <a:ext cx="13809684" cy="3204273"/>
            <a:chOff x="0" y="0"/>
            <a:chExt cx="18412912" cy="4272364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99257"/>
              <a:ext cx="18304367" cy="4073849"/>
              <a:chOff x="0" y="0"/>
              <a:chExt cx="2390521" cy="532003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2390521" cy="532003"/>
              </a:xfrm>
              <a:custGeom>
                <a:avLst/>
                <a:gdLst/>
                <a:ahLst/>
                <a:cxnLst/>
                <a:rect l="l" t="t" r="r" b="b"/>
                <a:pathLst>
                  <a:path w="2390521" h="532003">
                    <a:moveTo>
                      <a:pt x="2390521" y="84591"/>
                    </a:moveTo>
                    <a:lnTo>
                      <a:pt x="2390521" y="447412"/>
                    </a:lnTo>
                    <a:cubicBezTo>
                      <a:pt x="2390521" y="494130"/>
                      <a:pt x="2352648" y="532003"/>
                      <a:pt x="2305930" y="532003"/>
                    </a:cubicBezTo>
                    <a:lnTo>
                      <a:pt x="84591" y="532003"/>
                    </a:lnTo>
                    <a:cubicBezTo>
                      <a:pt x="37873" y="532003"/>
                      <a:pt x="0" y="494130"/>
                      <a:pt x="0" y="447412"/>
                    </a:cubicBezTo>
                    <a:lnTo>
                      <a:pt x="0" y="84591"/>
                    </a:lnTo>
                    <a:cubicBezTo>
                      <a:pt x="0" y="37873"/>
                      <a:pt x="37873" y="0"/>
                      <a:pt x="84591" y="0"/>
                    </a:cubicBezTo>
                    <a:lnTo>
                      <a:pt x="2305930" y="0"/>
                    </a:lnTo>
                    <a:cubicBezTo>
                      <a:pt x="2328365" y="0"/>
                      <a:pt x="2349881" y="8912"/>
                      <a:pt x="2365745" y="24776"/>
                    </a:cubicBezTo>
                    <a:cubicBezTo>
                      <a:pt x="2381609" y="40640"/>
                      <a:pt x="2390521" y="62156"/>
                      <a:pt x="2390521" y="84591"/>
                    </a:cubicBezTo>
                    <a:close/>
                  </a:path>
                </a:pathLst>
              </a:custGeom>
              <a:solidFill>
                <a:srgbClr val="955729"/>
              </a:solidFill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0" y="38100"/>
                <a:ext cx="2390521" cy="4939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25"/>
                  </a:lnSpc>
                </a:pPr>
                <a:endParaRPr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13936253" y="0"/>
              <a:ext cx="4476659" cy="4272364"/>
              <a:chOff x="0" y="0"/>
              <a:chExt cx="812800" cy="775707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775707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75707">
                    <a:moveTo>
                      <a:pt x="406400" y="0"/>
                    </a:moveTo>
                    <a:cubicBezTo>
                      <a:pt x="181951" y="0"/>
                      <a:pt x="0" y="173648"/>
                      <a:pt x="0" y="387854"/>
                    </a:cubicBezTo>
                    <a:cubicBezTo>
                      <a:pt x="0" y="602059"/>
                      <a:pt x="181951" y="775707"/>
                      <a:pt x="406400" y="775707"/>
                    </a:cubicBezTo>
                    <a:cubicBezTo>
                      <a:pt x="630849" y="775707"/>
                      <a:pt x="812800" y="602059"/>
                      <a:pt x="812800" y="387854"/>
                    </a:cubicBezTo>
                    <a:cubicBezTo>
                      <a:pt x="812800" y="173648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580C4"/>
              </a:solidFill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110823"/>
                <a:ext cx="660400" cy="59216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25"/>
                  </a:lnSpc>
                </a:pPr>
                <a:endParaRPr/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3408728" y="1279017"/>
              <a:ext cx="9381824" cy="15524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4469"/>
                </a:lnSpc>
              </a:pPr>
              <a:r>
                <a:rPr lang="en-US" sz="3192" dirty="0">
                  <a:solidFill>
                    <a:srgbClr val="FFD699"/>
                  </a:solidFill>
                  <a:latin typeface="Agrandir"/>
                  <a:ea typeface="Agrandir"/>
                  <a:cs typeface="Agrandir"/>
                  <a:sym typeface="Agrandir"/>
                </a:rPr>
                <a:t>Promoting hidden gems viz lesser- known temples across India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087492" y="2363771"/>
            <a:ext cx="13844363" cy="3204273"/>
            <a:chOff x="0" y="0"/>
            <a:chExt cx="18459150" cy="4272364"/>
          </a:xfrm>
        </p:grpSpPr>
        <p:grpSp>
          <p:nvGrpSpPr>
            <p:cNvPr id="20" name="Group 20"/>
            <p:cNvGrpSpPr/>
            <p:nvPr/>
          </p:nvGrpSpPr>
          <p:grpSpPr>
            <a:xfrm>
              <a:off x="154784" y="0"/>
              <a:ext cx="18304367" cy="4073849"/>
              <a:chOff x="0" y="0"/>
              <a:chExt cx="2390521" cy="532003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2390521" cy="532003"/>
              </a:xfrm>
              <a:custGeom>
                <a:avLst/>
                <a:gdLst/>
                <a:ahLst/>
                <a:cxnLst/>
                <a:rect l="l" t="t" r="r" b="b"/>
                <a:pathLst>
                  <a:path w="2390521" h="532003">
                    <a:moveTo>
                      <a:pt x="2390521" y="84591"/>
                    </a:moveTo>
                    <a:lnTo>
                      <a:pt x="2390521" y="447412"/>
                    </a:lnTo>
                    <a:cubicBezTo>
                      <a:pt x="2390521" y="494130"/>
                      <a:pt x="2352648" y="532003"/>
                      <a:pt x="2305930" y="532003"/>
                    </a:cubicBezTo>
                    <a:lnTo>
                      <a:pt x="84591" y="532003"/>
                    </a:lnTo>
                    <a:cubicBezTo>
                      <a:pt x="37873" y="532003"/>
                      <a:pt x="0" y="494130"/>
                      <a:pt x="0" y="447412"/>
                    </a:cubicBezTo>
                    <a:lnTo>
                      <a:pt x="0" y="84591"/>
                    </a:lnTo>
                    <a:cubicBezTo>
                      <a:pt x="0" y="37873"/>
                      <a:pt x="37873" y="0"/>
                      <a:pt x="84591" y="0"/>
                    </a:cubicBezTo>
                    <a:lnTo>
                      <a:pt x="2305930" y="0"/>
                    </a:lnTo>
                    <a:cubicBezTo>
                      <a:pt x="2328365" y="0"/>
                      <a:pt x="2349881" y="8912"/>
                      <a:pt x="2365745" y="24776"/>
                    </a:cubicBezTo>
                    <a:cubicBezTo>
                      <a:pt x="2381609" y="40640"/>
                      <a:pt x="2390521" y="62156"/>
                      <a:pt x="2390521" y="84591"/>
                    </a:cubicBezTo>
                    <a:close/>
                  </a:path>
                </a:pathLst>
              </a:custGeom>
              <a:solidFill>
                <a:srgbClr val="955729"/>
              </a:solidFill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0" y="38100"/>
                <a:ext cx="2390521" cy="4939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25"/>
                  </a:lnSpc>
                </a:pPr>
                <a:endParaRPr/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0" y="0"/>
              <a:ext cx="4476659" cy="4272364"/>
              <a:chOff x="0" y="0"/>
              <a:chExt cx="812800" cy="775707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812800" cy="775707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75707">
                    <a:moveTo>
                      <a:pt x="406400" y="0"/>
                    </a:moveTo>
                    <a:cubicBezTo>
                      <a:pt x="181951" y="0"/>
                      <a:pt x="0" y="173648"/>
                      <a:pt x="0" y="387854"/>
                    </a:cubicBezTo>
                    <a:cubicBezTo>
                      <a:pt x="0" y="602059"/>
                      <a:pt x="181951" y="775707"/>
                      <a:pt x="406400" y="775707"/>
                    </a:cubicBezTo>
                    <a:cubicBezTo>
                      <a:pt x="630849" y="775707"/>
                      <a:pt x="812800" y="602059"/>
                      <a:pt x="812800" y="387854"/>
                    </a:cubicBezTo>
                    <a:cubicBezTo>
                      <a:pt x="812800" y="173648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580C4"/>
              </a:solidFill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76200" y="110823"/>
                <a:ext cx="660400" cy="59216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25"/>
                  </a:lnSpc>
                </a:pPr>
                <a:endParaRPr/>
              </a:p>
            </p:txBody>
          </p:sp>
        </p:grpSp>
      </p:grpSp>
      <p:grpSp>
        <p:nvGrpSpPr>
          <p:cNvPr id="26" name="Group 26"/>
          <p:cNvGrpSpPr/>
          <p:nvPr/>
        </p:nvGrpSpPr>
        <p:grpSpPr>
          <a:xfrm>
            <a:off x="7087492" y="2322667"/>
            <a:ext cx="3431039" cy="3286482"/>
            <a:chOff x="0" y="0"/>
            <a:chExt cx="848551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48551" cy="812800"/>
            </a:xfrm>
            <a:custGeom>
              <a:avLst/>
              <a:gdLst/>
              <a:ahLst/>
              <a:cxnLst/>
              <a:rect l="l" t="t" r="r" b="b"/>
              <a:pathLst>
                <a:path w="848551" h="812800">
                  <a:moveTo>
                    <a:pt x="424276" y="0"/>
                  </a:moveTo>
                  <a:cubicBezTo>
                    <a:pt x="189955" y="0"/>
                    <a:pt x="0" y="181951"/>
                    <a:pt x="0" y="406400"/>
                  </a:cubicBezTo>
                  <a:cubicBezTo>
                    <a:pt x="0" y="630849"/>
                    <a:pt x="189955" y="812800"/>
                    <a:pt x="424276" y="812800"/>
                  </a:cubicBezTo>
                  <a:cubicBezTo>
                    <a:pt x="658597" y="812800"/>
                    <a:pt x="848551" y="630849"/>
                    <a:pt x="848551" y="406400"/>
                  </a:cubicBezTo>
                  <a:cubicBezTo>
                    <a:pt x="848551" y="181951"/>
                    <a:pt x="658597" y="0"/>
                    <a:pt x="424276" y="0"/>
                  </a:cubicBezTo>
                  <a:close/>
                </a:path>
              </a:pathLst>
            </a:custGeom>
            <a:blipFill>
              <a:blip r:embed="rId4"/>
              <a:stretch>
                <a:fillRect l="-13045" r="-30724"/>
              </a:stretch>
            </a:blipFill>
          </p:spPr>
        </p:sp>
      </p:grpSp>
      <p:grpSp>
        <p:nvGrpSpPr>
          <p:cNvPr id="28" name="Group 28"/>
          <p:cNvGrpSpPr/>
          <p:nvPr/>
        </p:nvGrpSpPr>
        <p:grpSpPr>
          <a:xfrm>
            <a:off x="7456861" y="6412765"/>
            <a:ext cx="3431039" cy="3286482"/>
            <a:chOff x="0" y="0"/>
            <a:chExt cx="848551" cy="8128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48551" cy="812800"/>
            </a:xfrm>
            <a:custGeom>
              <a:avLst/>
              <a:gdLst/>
              <a:ahLst/>
              <a:cxnLst/>
              <a:rect l="l" t="t" r="r" b="b"/>
              <a:pathLst>
                <a:path w="848551" h="812800">
                  <a:moveTo>
                    <a:pt x="424276" y="0"/>
                  </a:moveTo>
                  <a:cubicBezTo>
                    <a:pt x="189955" y="0"/>
                    <a:pt x="0" y="181951"/>
                    <a:pt x="0" y="406400"/>
                  </a:cubicBezTo>
                  <a:cubicBezTo>
                    <a:pt x="0" y="630849"/>
                    <a:pt x="189955" y="812800"/>
                    <a:pt x="424276" y="812800"/>
                  </a:cubicBezTo>
                  <a:cubicBezTo>
                    <a:pt x="658597" y="812800"/>
                    <a:pt x="848551" y="630849"/>
                    <a:pt x="848551" y="406400"/>
                  </a:cubicBezTo>
                  <a:cubicBezTo>
                    <a:pt x="848551" y="181951"/>
                    <a:pt x="658597" y="0"/>
                    <a:pt x="424276" y="0"/>
                  </a:cubicBezTo>
                  <a:close/>
                </a:path>
              </a:pathLst>
            </a:custGeom>
            <a:blipFill>
              <a:blip r:embed="rId5"/>
              <a:stretch>
                <a:fillRect b="-30498"/>
              </a:stretch>
            </a:blipFill>
          </p:spPr>
        </p:sp>
      </p:grpSp>
      <p:sp>
        <p:nvSpPr>
          <p:cNvPr id="30" name="TextBox 30"/>
          <p:cNvSpPr txBox="1"/>
          <p:nvPr/>
        </p:nvSpPr>
        <p:spPr>
          <a:xfrm>
            <a:off x="685800" y="3638738"/>
            <a:ext cx="5715000" cy="7566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5863"/>
              </a:lnSpc>
              <a:spcBef>
                <a:spcPct val="0"/>
              </a:spcBef>
            </a:pPr>
            <a:r>
              <a:rPr lang="en-US" sz="6304" u="none" strike="noStrike" dirty="0">
                <a:solidFill>
                  <a:srgbClr val="854506"/>
                </a:solidFill>
                <a:latin typeface="Kingred Modern"/>
                <a:ea typeface="Kingred Modern"/>
                <a:cs typeface="Kingred Modern"/>
                <a:sym typeface="Kingred Modern"/>
              </a:rPr>
              <a:t>Opportunities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734916" y="2749121"/>
            <a:ext cx="7482741" cy="2152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86"/>
              </a:lnSpc>
            </a:pPr>
            <a:r>
              <a:rPr lang="en-US" sz="2990">
                <a:solidFill>
                  <a:srgbClr val="FFD699"/>
                </a:solidFill>
                <a:latin typeface="Agrandir"/>
                <a:ea typeface="Agrandir"/>
                <a:cs typeface="Agrandir"/>
                <a:sym typeface="Agrandir"/>
              </a:rPr>
              <a:t>Story line for personalized pilgrimage experiences (“</a:t>
            </a:r>
            <a:r>
              <a:rPr lang="en-US" sz="2990" b="1">
                <a:solidFill>
                  <a:srgbClr val="FFD699"/>
                </a:solidFill>
                <a:latin typeface="Agrandir Bold"/>
                <a:ea typeface="Agrandir Bold"/>
                <a:cs typeface="Agrandir Bold"/>
                <a:sym typeface="Agrandir Bold"/>
              </a:rPr>
              <a:t>India Pilgrimage – Where Every Journey Becomes Sacred, Because It Begins With You.</a:t>
            </a:r>
            <a:r>
              <a:rPr lang="en-US" sz="2990">
                <a:solidFill>
                  <a:srgbClr val="FFD699"/>
                </a:solidFill>
                <a:latin typeface="Agrandir"/>
                <a:ea typeface="Agrandir"/>
                <a:cs typeface="Agrandir"/>
                <a:sym typeface="Agrandir"/>
              </a:rPr>
              <a:t>”)</a:t>
            </a:r>
          </a:p>
        </p:txBody>
      </p:sp>
      <p:sp>
        <p:nvSpPr>
          <p:cNvPr id="32" name="Freeform 32"/>
          <p:cNvSpPr/>
          <p:nvPr/>
        </p:nvSpPr>
        <p:spPr>
          <a:xfrm>
            <a:off x="2720290" y="9232011"/>
            <a:ext cx="16230600" cy="2109978"/>
          </a:xfrm>
          <a:custGeom>
            <a:avLst/>
            <a:gdLst/>
            <a:ahLst/>
            <a:cxnLst/>
            <a:rect l="l" t="t" r="r" b="b"/>
            <a:pathLst>
              <a:path w="16230600" h="2109978">
                <a:moveTo>
                  <a:pt x="0" y="0"/>
                </a:moveTo>
                <a:lnTo>
                  <a:pt x="16230600" y="0"/>
                </a:lnTo>
                <a:lnTo>
                  <a:pt x="16230600" y="2109978"/>
                </a:lnTo>
                <a:lnTo>
                  <a:pt x="0" y="21099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19999"/>
            </a:blip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0" y="7410008"/>
            <a:ext cx="4191000" cy="4114800"/>
          </a:xfrm>
          <a:custGeom>
            <a:avLst/>
            <a:gdLst/>
            <a:ahLst/>
            <a:cxnLst/>
            <a:rect l="l" t="t" r="r" b="b"/>
            <a:pathLst>
              <a:path w="4191000" h="4114800">
                <a:moveTo>
                  <a:pt x="0" y="0"/>
                </a:moveTo>
                <a:lnTo>
                  <a:pt x="4191000" y="0"/>
                </a:lnTo>
                <a:lnTo>
                  <a:pt x="41910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21999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4" name="Freeform 34"/>
          <p:cNvSpPr/>
          <p:nvPr/>
        </p:nvSpPr>
        <p:spPr>
          <a:xfrm>
            <a:off x="17209128" y="7583285"/>
            <a:ext cx="2017059" cy="4114800"/>
          </a:xfrm>
          <a:custGeom>
            <a:avLst/>
            <a:gdLst/>
            <a:ahLst/>
            <a:cxnLst/>
            <a:rect l="l" t="t" r="r" b="b"/>
            <a:pathLst>
              <a:path w="2017059" h="4114800">
                <a:moveTo>
                  <a:pt x="0" y="0"/>
                </a:moveTo>
                <a:lnTo>
                  <a:pt x="2017058" y="0"/>
                </a:lnTo>
                <a:lnTo>
                  <a:pt x="201705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30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35" name="Freeform 35"/>
          <p:cNvSpPr/>
          <p:nvPr/>
        </p:nvSpPr>
        <p:spPr>
          <a:xfrm>
            <a:off x="5258099" y="9467408"/>
            <a:ext cx="800339" cy="1811467"/>
          </a:xfrm>
          <a:custGeom>
            <a:avLst/>
            <a:gdLst/>
            <a:ahLst/>
            <a:cxnLst/>
            <a:rect l="l" t="t" r="r" b="b"/>
            <a:pathLst>
              <a:path w="800339" h="1811467">
                <a:moveTo>
                  <a:pt x="0" y="0"/>
                </a:moveTo>
                <a:lnTo>
                  <a:pt x="800340" y="0"/>
                </a:lnTo>
                <a:lnTo>
                  <a:pt x="800340" y="1811467"/>
                </a:lnTo>
                <a:lnTo>
                  <a:pt x="0" y="181146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54000"/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>
                <a:alpha val="100000"/>
              </a:srgbClr>
            </a:gs>
            <a:gs pos="100000">
              <a:srgbClr val="FFD1A7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56476" y="-1612009"/>
            <a:ext cx="18574133" cy="3086100"/>
            <a:chOff x="0" y="0"/>
            <a:chExt cx="4891953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91953" cy="812800"/>
            </a:xfrm>
            <a:custGeom>
              <a:avLst/>
              <a:gdLst/>
              <a:ahLst/>
              <a:cxnLst/>
              <a:rect l="l" t="t" r="r" b="b"/>
              <a:pathLst>
                <a:path w="4891953" h="812800">
                  <a:moveTo>
                    <a:pt x="0" y="0"/>
                  </a:moveTo>
                  <a:lnTo>
                    <a:pt x="4891953" y="0"/>
                  </a:lnTo>
                  <a:lnTo>
                    <a:pt x="4891953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662E12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38100"/>
              <a:ext cx="4891953" cy="774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25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663823" y="-1612009"/>
            <a:ext cx="18574133" cy="3086100"/>
            <a:chOff x="0" y="0"/>
            <a:chExt cx="4891953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91953" cy="812800"/>
            </a:xfrm>
            <a:custGeom>
              <a:avLst/>
              <a:gdLst/>
              <a:ahLst/>
              <a:cxnLst/>
              <a:rect l="l" t="t" r="r" b="b"/>
              <a:pathLst>
                <a:path w="4891953" h="812800">
                  <a:moveTo>
                    <a:pt x="0" y="0"/>
                  </a:moveTo>
                  <a:lnTo>
                    <a:pt x="4891953" y="0"/>
                  </a:lnTo>
                  <a:lnTo>
                    <a:pt x="4891953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854506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38100"/>
              <a:ext cx="4891953" cy="774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25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38116" y="3938867"/>
            <a:ext cx="7502456" cy="6348133"/>
            <a:chOff x="0" y="0"/>
            <a:chExt cx="1975955" cy="1671936"/>
          </a:xfrm>
        </p:grpSpPr>
        <p:sp>
          <p:nvSpPr>
            <p:cNvPr id="9" name="Freeform 9"/>
            <p:cNvSpPr/>
            <p:nvPr/>
          </p:nvSpPr>
          <p:spPr>
            <a:xfrm>
              <a:off x="49318" y="0"/>
              <a:ext cx="1926637" cy="1671936"/>
            </a:xfrm>
            <a:custGeom>
              <a:avLst/>
              <a:gdLst/>
              <a:ahLst/>
              <a:cxnLst/>
              <a:rect l="l" t="t" r="r" b="b"/>
              <a:pathLst>
                <a:path w="1873747" h="1615102">
                  <a:moveTo>
                    <a:pt x="55499" y="0"/>
                  </a:moveTo>
                  <a:lnTo>
                    <a:pt x="1818249" y="0"/>
                  </a:lnTo>
                  <a:cubicBezTo>
                    <a:pt x="1848900" y="0"/>
                    <a:pt x="1873747" y="24848"/>
                    <a:pt x="1873747" y="55499"/>
                  </a:cubicBezTo>
                  <a:lnTo>
                    <a:pt x="1873747" y="1559603"/>
                  </a:lnTo>
                  <a:cubicBezTo>
                    <a:pt x="1873747" y="1590254"/>
                    <a:pt x="1848900" y="1615102"/>
                    <a:pt x="1818249" y="1615102"/>
                  </a:cubicBezTo>
                  <a:lnTo>
                    <a:pt x="55499" y="1615102"/>
                  </a:lnTo>
                  <a:cubicBezTo>
                    <a:pt x="40779" y="1615102"/>
                    <a:pt x="26663" y="1609254"/>
                    <a:pt x="16255" y="1598846"/>
                  </a:cubicBezTo>
                  <a:cubicBezTo>
                    <a:pt x="5847" y="1588438"/>
                    <a:pt x="0" y="1574322"/>
                    <a:pt x="0" y="1559603"/>
                  </a:cubicBezTo>
                  <a:lnTo>
                    <a:pt x="0" y="55499"/>
                  </a:lnTo>
                  <a:cubicBezTo>
                    <a:pt x="0" y="24848"/>
                    <a:pt x="24848" y="0"/>
                    <a:pt x="55499" y="0"/>
                  </a:cubicBezTo>
                  <a:close/>
                </a:path>
              </a:pathLst>
            </a:custGeom>
            <a:solidFill>
              <a:srgbClr val="854506">
                <a:alpha val="64706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38100"/>
              <a:ext cx="1873747" cy="15770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25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855683" y="4206523"/>
            <a:ext cx="5613414" cy="772240"/>
            <a:chOff x="0" y="0"/>
            <a:chExt cx="1478430" cy="20338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478430" cy="203388"/>
            </a:xfrm>
            <a:custGeom>
              <a:avLst/>
              <a:gdLst/>
              <a:ahLst/>
              <a:cxnLst/>
              <a:rect l="l" t="t" r="r" b="b"/>
              <a:pathLst>
                <a:path w="1478430" h="203388">
                  <a:moveTo>
                    <a:pt x="27584" y="0"/>
                  </a:moveTo>
                  <a:lnTo>
                    <a:pt x="1450846" y="0"/>
                  </a:lnTo>
                  <a:cubicBezTo>
                    <a:pt x="1466080" y="0"/>
                    <a:pt x="1478430" y="12350"/>
                    <a:pt x="1478430" y="27584"/>
                  </a:cubicBezTo>
                  <a:lnTo>
                    <a:pt x="1478430" y="175805"/>
                  </a:lnTo>
                  <a:cubicBezTo>
                    <a:pt x="1478430" y="183120"/>
                    <a:pt x="1475524" y="190136"/>
                    <a:pt x="1470351" y="195309"/>
                  </a:cubicBezTo>
                  <a:cubicBezTo>
                    <a:pt x="1465178" y="200482"/>
                    <a:pt x="1458162" y="203388"/>
                    <a:pt x="1450846" y="203388"/>
                  </a:cubicBezTo>
                  <a:lnTo>
                    <a:pt x="27584" y="203388"/>
                  </a:lnTo>
                  <a:cubicBezTo>
                    <a:pt x="12350" y="203388"/>
                    <a:pt x="0" y="191039"/>
                    <a:pt x="0" y="175805"/>
                  </a:cubicBezTo>
                  <a:lnTo>
                    <a:pt x="0" y="27584"/>
                  </a:lnTo>
                  <a:cubicBezTo>
                    <a:pt x="0" y="12350"/>
                    <a:pt x="12350" y="0"/>
                    <a:pt x="27584" y="0"/>
                  </a:cubicBezTo>
                  <a:close/>
                </a:path>
              </a:pathLst>
            </a:custGeom>
            <a:solidFill>
              <a:srgbClr val="662E12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38100"/>
              <a:ext cx="1478430" cy="1652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25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15508476" y="2634907"/>
            <a:ext cx="3736539" cy="1979270"/>
          </a:xfrm>
          <a:custGeom>
            <a:avLst/>
            <a:gdLst/>
            <a:ahLst/>
            <a:cxnLst/>
            <a:rect l="l" t="t" r="r" b="b"/>
            <a:pathLst>
              <a:path w="3736539" h="1979270">
                <a:moveTo>
                  <a:pt x="0" y="0"/>
                </a:moveTo>
                <a:lnTo>
                  <a:pt x="3736539" y="0"/>
                </a:lnTo>
                <a:lnTo>
                  <a:pt x="3736539" y="1979271"/>
                </a:lnTo>
                <a:lnTo>
                  <a:pt x="0" y="19792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9332714" y="3903299"/>
            <a:ext cx="7242871" cy="6348133"/>
            <a:chOff x="0" y="0"/>
            <a:chExt cx="1907587" cy="1671936"/>
          </a:xfrm>
        </p:grpSpPr>
        <p:sp>
          <p:nvSpPr>
            <p:cNvPr id="16" name="Freeform 16"/>
            <p:cNvSpPr/>
            <p:nvPr/>
          </p:nvSpPr>
          <p:spPr>
            <a:xfrm>
              <a:off x="33840" y="0"/>
              <a:ext cx="1873747" cy="1671936"/>
            </a:xfrm>
            <a:custGeom>
              <a:avLst/>
              <a:gdLst/>
              <a:ahLst/>
              <a:cxnLst/>
              <a:rect l="l" t="t" r="r" b="b"/>
              <a:pathLst>
                <a:path w="1873747" h="1615102">
                  <a:moveTo>
                    <a:pt x="55499" y="0"/>
                  </a:moveTo>
                  <a:lnTo>
                    <a:pt x="1818249" y="0"/>
                  </a:lnTo>
                  <a:cubicBezTo>
                    <a:pt x="1848900" y="0"/>
                    <a:pt x="1873747" y="24848"/>
                    <a:pt x="1873747" y="55499"/>
                  </a:cubicBezTo>
                  <a:lnTo>
                    <a:pt x="1873747" y="1559603"/>
                  </a:lnTo>
                  <a:cubicBezTo>
                    <a:pt x="1873747" y="1590254"/>
                    <a:pt x="1848900" y="1615102"/>
                    <a:pt x="1818249" y="1615102"/>
                  </a:cubicBezTo>
                  <a:lnTo>
                    <a:pt x="55499" y="1615102"/>
                  </a:lnTo>
                  <a:cubicBezTo>
                    <a:pt x="40779" y="1615102"/>
                    <a:pt x="26663" y="1609254"/>
                    <a:pt x="16255" y="1598846"/>
                  </a:cubicBezTo>
                  <a:cubicBezTo>
                    <a:pt x="5847" y="1588438"/>
                    <a:pt x="0" y="1574322"/>
                    <a:pt x="0" y="1559603"/>
                  </a:cubicBezTo>
                  <a:lnTo>
                    <a:pt x="0" y="55499"/>
                  </a:lnTo>
                  <a:cubicBezTo>
                    <a:pt x="0" y="24848"/>
                    <a:pt x="24848" y="0"/>
                    <a:pt x="55499" y="0"/>
                  </a:cubicBezTo>
                  <a:close/>
                </a:path>
              </a:pathLst>
            </a:custGeom>
            <a:solidFill>
              <a:srgbClr val="854506">
                <a:alpha val="64706"/>
              </a:srgbClr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38100"/>
              <a:ext cx="1873747" cy="15770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25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272338" y="4221166"/>
            <a:ext cx="5613414" cy="757597"/>
            <a:chOff x="0" y="-29470"/>
            <a:chExt cx="1478430" cy="232858"/>
          </a:xfrm>
        </p:grpSpPr>
        <p:sp>
          <p:nvSpPr>
            <p:cNvPr id="19" name="Freeform 19"/>
            <p:cNvSpPr/>
            <p:nvPr/>
          </p:nvSpPr>
          <p:spPr>
            <a:xfrm>
              <a:off x="0" y="-29470"/>
              <a:ext cx="1478430" cy="232858"/>
            </a:xfrm>
            <a:custGeom>
              <a:avLst/>
              <a:gdLst/>
              <a:ahLst/>
              <a:cxnLst/>
              <a:rect l="l" t="t" r="r" b="b"/>
              <a:pathLst>
                <a:path w="1478430" h="203388">
                  <a:moveTo>
                    <a:pt x="27584" y="0"/>
                  </a:moveTo>
                  <a:lnTo>
                    <a:pt x="1450846" y="0"/>
                  </a:lnTo>
                  <a:cubicBezTo>
                    <a:pt x="1466080" y="0"/>
                    <a:pt x="1478430" y="12350"/>
                    <a:pt x="1478430" y="27584"/>
                  </a:cubicBezTo>
                  <a:lnTo>
                    <a:pt x="1478430" y="175805"/>
                  </a:lnTo>
                  <a:cubicBezTo>
                    <a:pt x="1478430" y="183120"/>
                    <a:pt x="1475524" y="190136"/>
                    <a:pt x="1470351" y="195309"/>
                  </a:cubicBezTo>
                  <a:cubicBezTo>
                    <a:pt x="1465178" y="200482"/>
                    <a:pt x="1458162" y="203388"/>
                    <a:pt x="1450846" y="203388"/>
                  </a:cubicBezTo>
                  <a:lnTo>
                    <a:pt x="27584" y="203388"/>
                  </a:lnTo>
                  <a:cubicBezTo>
                    <a:pt x="12350" y="203388"/>
                    <a:pt x="0" y="191039"/>
                    <a:pt x="0" y="175805"/>
                  </a:cubicBezTo>
                  <a:lnTo>
                    <a:pt x="0" y="27584"/>
                  </a:lnTo>
                  <a:cubicBezTo>
                    <a:pt x="0" y="12350"/>
                    <a:pt x="12350" y="0"/>
                    <a:pt x="27584" y="0"/>
                  </a:cubicBezTo>
                  <a:close/>
                </a:path>
              </a:pathLst>
            </a:custGeom>
            <a:solidFill>
              <a:srgbClr val="662E12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38100"/>
              <a:ext cx="1478430" cy="1652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25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377982" y="5187745"/>
            <a:ext cx="6568815" cy="4673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6546" lvl="1" indent="-258273" algn="just">
              <a:lnSpc>
                <a:spcPts val="3349"/>
              </a:lnSpc>
              <a:buFont typeface="Arial"/>
              <a:buChar char="•"/>
            </a:pPr>
            <a:r>
              <a:rPr lang="en-US" sz="2392" dirty="0">
                <a:solidFill>
                  <a:srgbClr val="F2E4BD"/>
                </a:solidFill>
                <a:latin typeface="Agrandir"/>
                <a:ea typeface="Agrandir"/>
                <a:cs typeface="Agrandir"/>
                <a:sym typeface="Agrandir"/>
              </a:rPr>
              <a:t>Integration of technology: Podcasts, real-time maps, darshan timings, rules, and seamless ticketing solutions.</a:t>
            </a:r>
          </a:p>
          <a:p>
            <a:pPr algn="just">
              <a:lnSpc>
                <a:spcPts val="3349"/>
              </a:lnSpc>
            </a:pPr>
            <a:endParaRPr lang="en-US" sz="2392" dirty="0">
              <a:solidFill>
                <a:srgbClr val="F2E4BD"/>
              </a:solidFill>
              <a:latin typeface="Agrandir"/>
              <a:ea typeface="Agrandir"/>
              <a:cs typeface="Agrandir"/>
              <a:sym typeface="Agrandir"/>
            </a:endParaRPr>
          </a:p>
          <a:p>
            <a:pPr marL="516546" lvl="1" indent="-258273" algn="just">
              <a:lnSpc>
                <a:spcPts val="3349"/>
              </a:lnSpc>
              <a:buFont typeface="Arial"/>
              <a:buChar char="•"/>
            </a:pPr>
            <a:r>
              <a:rPr lang="en-US" sz="2392" dirty="0">
                <a:solidFill>
                  <a:srgbClr val="F2E4BD"/>
                </a:solidFill>
                <a:latin typeface="Agrandir"/>
                <a:ea typeface="Agrandir"/>
                <a:cs typeface="Agrandir"/>
                <a:sym typeface="Agrandir"/>
              </a:rPr>
              <a:t>Travel platform integration: Collaborations for easy booking and planning.</a:t>
            </a:r>
          </a:p>
          <a:p>
            <a:pPr algn="just">
              <a:lnSpc>
                <a:spcPts val="3349"/>
              </a:lnSpc>
            </a:pPr>
            <a:endParaRPr lang="en-US" sz="2392" dirty="0">
              <a:solidFill>
                <a:srgbClr val="F2E4BD"/>
              </a:solidFill>
              <a:latin typeface="Agrandir"/>
              <a:ea typeface="Agrandir"/>
              <a:cs typeface="Agrandir"/>
              <a:sym typeface="Agrandir"/>
            </a:endParaRPr>
          </a:p>
          <a:p>
            <a:pPr marL="516546" lvl="1" indent="-258273" algn="just">
              <a:lnSpc>
                <a:spcPts val="3349"/>
              </a:lnSpc>
              <a:buFont typeface="Arial"/>
              <a:buChar char="•"/>
            </a:pPr>
            <a:r>
              <a:rPr lang="en-US" sz="2392" dirty="0">
                <a:solidFill>
                  <a:srgbClr val="F2E4BD"/>
                </a:solidFill>
                <a:latin typeface="Agrandir"/>
                <a:ea typeface="Agrandir"/>
                <a:cs typeface="Agrandir"/>
                <a:sym typeface="Agrandir"/>
              </a:rPr>
              <a:t>Tier-2 &amp; Tier-3 city interest: Explosive growth in spiritual travel from smaller cities (Ayodhya: ↑585%, Ujjain: ↑359%, Badrinath: ↑343% in 2023 vs. 2022).</a:t>
            </a:r>
          </a:p>
        </p:txBody>
      </p:sp>
      <p:sp>
        <p:nvSpPr>
          <p:cNvPr id="22" name="Freeform 22"/>
          <p:cNvSpPr/>
          <p:nvPr/>
        </p:nvSpPr>
        <p:spPr>
          <a:xfrm>
            <a:off x="5214667" y="7690391"/>
            <a:ext cx="6021092" cy="3507432"/>
          </a:xfrm>
          <a:custGeom>
            <a:avLst/>
            <a:gdLst/>
            <a:ahLst/>
            <a:cxnLst/>
            <a:rect l="l" t="t" r="r" b="b"/>
            <a:pathLst>
              <a:path w="6021092" h="3507432">
                <a:moveTo>
                  <a:pt x="0" y="0"/>
                </a:moveTo>
                <a:lnTo>
                  <a:pt x="6021092" y="0"/>
                </a:lnTo>
                <a:lnTo>
                  <a:pt x="6021092" y="3507432"/>
                </a:lnTo>
                <a:lnTo>
                  <a:pt x="0" y="350743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9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-385975" y="8630463"/>
            <a:ext cx="7315200" cy="2460874"/>
          </a:xfrm>
          <a:custGeom>
            <a:avLst/>
            <a:gdLst/>
            <a:ahLst/>
            <a:cxnLst/>
            <a:rect l="l" t="t" r="r" b="b"/>
            <a:pathLst>
              <a:path w="7315200" h="2460874">
                <a:moveTo>
                  <a:pt x="0" y="0"/>
                </a:moveTo>
                <a:lnTo>
                  <a:pt x="7315200" y="0"/>
                </a:lnTo>
                <a:lnTo>
                  <a:pt x="7315200" y="2460874"/>
                </a:lnTo>
                <a:lnTo>
                  <a:pt x="0" y="246087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29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10902457" y="8736950"/>
            <a:ext cx="7315200" cy="2460874"/>
          </a:xfrm>
          <a:custGeom>
            <a:avLst/>
            <a:gdLst/>
            <a:ahLst/>
            <a:cxnLst/>
            <a:rect l="l" t="t" r="r" b="b"/>
            <a:pathLst>
              <a:path w="7315200" h="2460874">
                <a:moveTo>
                  <a:pt x="0" y="0"/>
                </a:moveTo>
                <a:lnTo>
                  <a:pt x="7315200" y="0"/>
                </a:lnTo>
                <a:lnTo>
                  <a:pt x="7315200" y="2460873"/>
                </a:lnTo>
                <a:lnTo>
                  <a:pt x="0" y="24608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29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3883055" y="2074853"/>
            <a:ext cx="11561536" cy="1549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63"/>
              </a:lnSpc>
            </a:pPr>
            <a:r>
              <a:rPr lang="en-US" sz="6304">
                <a:solidFill>
                  <a:srgbClr val="854506"/>
                </a:solidFill>
                <a:latin typeface="Kingred Modern"/>
                <a:ea typeface="Kingred Modern"/>
                <a:cs typeface="Kingred Modern"/>
                <a:sym typeface="Kingred Modern"/>
              </a:rPr>
              <a:t>Strategic Growth: </a:t>
            </a:r>
          </a:p>
          <a:p>
            <a:pPr marL="0" lvl="0" indent="0" algn="ctr">
              <a:lnSpc>
                <a:spcPts val="5863"/>
              </a:lnSpc>
              <a:spcBef>
                <a:spcPct val="0"/>
              </a:spcBef>
            </a:pPr>
            <a:r>
              <a:rPr lang="en-US" sz="6304">
                <a:solidFill>
                  <a:srgbClr val="854506"/>
                </a:solidFill>
                <a:latin typeface="Kingred Modern"/>
                <a:ea typeface="Kingred Modern"/>
                <a:cs typeface="Kingred Modern"/>
                <a:sym typeface="Kingred Modern"/>
              </a:rPr>
              <a:t>Digital Tools &amp; Outreach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679368" y="4256895"/>
            <a:ext cx="4559631" cy="5070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89"/>
              </a:lnSpc>
              <a:spcBef>
                <a:spcPct val="0"/>
              </a:spcBef>
            </a:pPr>
            <a:r>
              <a:rPr lang="en-US" sz="2992" dirty="0">
                <a:solidFill>
                  <a:srgbClr val="F7F6E7"/>
                </a:solidFill>
                <a:latin typeface="Agrandir"/>
                <a:ea typeface="Agrandir"/>
                <a:cs typeface="Agrandir"/>
                <a:sym typeface="Agrandir"/>
              </a:rPr>
              <a:t>Digital Tools for Pilgrims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235758" y="4221168"/>
            <a:ext cx="3928041" cy="5073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Content &amp; Outreach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332714" y="5321095"/>
            <a:ext cx="6738110" cy="3415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6546" lvl="1" indent="-258273" algn="l">
              <a:lnSpc>
                <a:spcPts val="3349"/>
              </a:lnSpc>
              <a:buFont typeface="Arial"/>
              <a:buChar char="•"/>
            </a:pPr>
            <a:r>
              <a:rPr lang="en-US" sz="2392" dirty="0">
                <a:solidFill>
                  <a:srgbClr val="F2E4BD"/>
                </a:solidFill>
                <a:latin typeface="Agrandir"/>
                <a:ea typeface="Agrandir"/>
                <a:cs typeface="Agrandir"/>
                <a:sym typeface="Agrandir"/>
              </a:rPr>
              <a:t>Highlighting stories: Showcasing traditions and unique experiences of lesser-known sites.</a:t>
            </a:r>
          </a:p>
          <a:p>
            <a:pPr algn="l">
              <a:lnSpc>
                <a:spcPts val="3349"/>
              </a:lnSpc>
            </a:pPr>
            <a:endParaRPr lang="en-US" sz="2392" dirty="0">
              <a:solidFill>
                <a:srgbClr val="F2E4BD"/>
              </a:solidFill>
              <a:latin typeface="Agrandir"/>
              <a:ea typeface="Agrandir"/>
              <a:cs typeface="Agrandir"/>
              <a:sym typeface="Agrandir"/>
            </a:endParaRPr>
          </a:p>
          <a:p>
            <a:pPr marL="516546" lvl="1" indent="-258273" algn="l">
              <a:lnSpc>
                <a:spcPts val="3349"/>
              </a:lnSpc>
              <a:buFont typeface="Arial"/>
              <a:buChar char="•"/>
            </a:pPr>
            <a:r>
              <a:rPr lang="en-US" sz="2392" dirty="0">
                <a:solidFill>
                  <a:srgbClr val="F2E4BD"/>
                </a:solidFill>
                <a:latin typeface="Agrandir"/>
                <a:ea typeface="Agrandir"/>
                <a:cs typeface="Agrandir"/>
                <a:sym typeface="Agrandir"/>
              </a:rPr>
              <a:t>Local collaboration: Partnering with local stakeholders and temple trusts for enhanced visibility and authentic representation.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>
                <a:alpha val="100000"/>
              </a:srgbClr>
            </a:gs>
            <a:gs pos="100000">
              <a:srgbClr val="FFE188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56476" y="-1612009"/>
            <a:ext cx="18574133" cy="3086100"/>
            <a:chOff x="0" y="0"/>
            <a:chExt cx="4891953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91953" cy="812800"/>
            </a:xfrm>
            <a:custGeom>
              <a:avLst/>
              <a:gdLst/>
              <a:ahLst/>
              <a:cxnLst/>
              <a:rect l="l" t="t" r="r" b="b"/>
              <a:pathLst>
                <a:path w="4891953" h="812800">
                  <a:moveTo>
                    <a:pt x="0" y="0"/>
                  </a:moveTo>
                  <a:lnTo>
                    <a:pt x="4891953" y="0"/>
                  </a:lnTo>
                  <a:lnTo>
                    <a:pt x="4891953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662E12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38100"/>
              <a:ext cx="4891953" cy="774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25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663823" y="-1612009"/>
            <a:ext cx="18574133" cy="3086100"/>
            <a:chOff x="0" y="0"/>
            <a:chExt cx="4891953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91953" cy="812800"/>
            </a:xfrm>
            <a:custGeom>
              <a:avLst/>
              <a:gdLst/>
              <a:ahLst/>
              <a:cxnLst/>
              <a:rect l="l" t="t" r="r" b="b"/>
              <a:pathLst>
                <a:path w="4891953" h="812800">
                  <a:moveTo>
                    <a:pt x="0" y="0"/>
                  </a:moveTo>
                  <a:lnTo>
                    <a:pt x="4891953" y="0"/>
                  </a:lnTo>
                  <a:lnTo>
                    <a:pt x="4891953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854506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38100"/>
              <a:ext cx="4891953" cy="774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25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380736" y="4790659"/>
            <a:ext cx="2101941" cy="2040794"/>
          </a:xfrm>
          <a:custGeom>
            <a:avLst/>
            <a:gdLst/>
            <a:ahLst/>
            <a:cxnLst/>
            <a:rect l="l" t="t" r="r" b="b"/>
            <a:pathLst>
              <a:path w="2101941" h="2040794">
                <a:moveTo>
                  <a:pt x="0" y="0"/>
                </a:moveTo>
                <a:lnTo>
                  <a:pt x="2101942" y="0"/>
                </a:lnTo>
                <a:lnTo>
                  <a:pt x="2101942" y="2040794"/>
                </a:lnTo>
                <a:lnTo>
                  <a:pt x="0" y="204079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1089880" y="5400021"/>
            <a:ext cx="5880689" cy="1954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9"/>
              </a:lnSpc>
            </a:pPr>
            <a:r>
              <a:rPr lang="en-US" sz="2192">
                <a:solidFill>
                  <a:srgbClr val="1A1A1A"/>
                </a:solidFill>
                <a:latin typeface="Agrandir"/>
                <a:ea typeface="Agrandir"/>
                <a:cs typeface="Agrandir"/>
                <a:sym typeface="Agrandir"/>
              </a:rPr>
              <a:t>Create bespoke travel packages that promote lesser-known destinations, ensuring unique and personalized experiences for pilgrims.</a:t>
            </a:r>
          </a:p>
          <a:p>
            <a:pPr algn="l">
              <a:lnSpc>
                <a:spcPts val="3069"/>
              </a:lnSpc>
              <a:spcBef>
                <a:spcPct val="0"/>
              </a:spcBef>
            </a:pPr>
            <a:endParaRPr lang="en-US" sz="2192">
              <a:solidFill>
                <a:srgbClr val="1A1A1A"/>
              </a:solidFill>
              <a:latin typeface="Agrandir"/>
              <a:ea typeface="Agrandir"/>
              <a:cs typeface="Agrandir"/>
              <a:sym typeface="Agrandir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8930590" y="4855122"/>
            <a:ext cx="1844126" cy="1911869"/>
          </a:xfrm>
          <a:custGeom>
            <a:avLst/>
            <a:gdLst/>
            <a:ahLst/>
            <a:cxnLst/>
            <a:rect l="l" t="t" r="r" b="b"/>
            <a:pathLst>
              <a:path w="1844126" h="1911869">
                <a:moveTo>
                  <a:pt x="0" y="0"/>
                </a:moveTo>
                <a:lnTo>
                  <a:pt x="1844126" y="0"/>
                </a:lnTo>
                <a:lnTo>
                  <a:pt x="1844126" y="1911869"/>
                </a:lnTo>
                <a:lnTo>
                  <a:pt x="0" y="19118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02521" y="7617943"/>
            <a:ext cx="1497681" cy="2326906"/>
          </a:xfrm>
          <a:custGeom>
            <a:avLst/>
            <a:gdLst/>
            <a:ahLst/>
            <a:cxnLst/>
            <a:rect l="l" t="t" r="r" b="b"/>
            <a:pathLst>
              <a:path w="1497681" h="2326906">
                <a:moveTo>
                  <a:pt x="0" y="0"/>
                </a:moveTo>
                <a:lnTo>
                  <a:pt x="1497681" y="0"/>
                </a:lnTo>
                <a:lnTo>
                  <a:pt x="1497681" y="2326906"/>
                </a:lnTo>
                <a:lnTo>
                  <a:pt x="0" y="23269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8965276" y="7800215"/>
            <a:ext cx="2124605" cy="1962362"/>
          </a:xfrm>
          <a:custGeom>
            <a:avLst/>
            <a:gdLst/>
            <a:ahLst/>
            <a:cxnLst/>
            <a:rect l="l" t="t" r="r" b="b"/>
            <a:pathLst>
              <a:path w="2124605" h="1962362">
                <a:moveTo>
                  <a:pt x="0" y="0"/>
                </a:moveTo>
                <a:lnTo>
                  <a:pt x="2124604" y="0"/>
                </a:lnTo>
                <a:lnTo>
                  <a:pt x="2124604" y="1962362"/>
                </a:lnTo>
                <a:lnTo>
                  <a:pt x="0" y="196236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838462" y="1919886"/>
            <a:ext cx="16611076" cy="15364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863"/>
              </a:lnSpc>
              <a:spcBef>
                <a:spcPct val="0"/>
              </a:spcBef>
            </a:pPr>
            <a:r>
              <a:rPr lang="en-US" sz="6304" u="none" strike="noStrike">
                <a:solidFill>
                  <a:srgbClr val="854506"/>
                </a:solidFill>
                <a:latin typeface="Kingred Modern"/>
                <a:ea typeface="Kingred Modern"/>
                <a:cs typeface="Kingred Modern"/>
                <a:sym typeface="Kingred Modern"/>
              </a:rPr>
              <a:t>Call to Action: Unlocking India's Spiritual Potential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38462" y="3616354"/>
            <a:ext cx="15315506" cy="564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49"/>
              </a:lnSpc>
              <a:spcBef>
                <a:spcPct val="0"/>
              </a:spcBef>
            </a:pPr>
            <a:r>
              <a:rPr lang="en-US" sz="2892">
                <a:solidFill>
                  <a:srgbClr val="1A1A1A"/>
                </a:solidFill>
                <a:latin typeface="Agrandir"/>
                <a:ea typeface="Agrandir"/>
                <a:cs typeface="Agrandir"/>
                <a:sym typeface="Agrandir"/>
              </a:rPr>
              <a:t>To truly harness India’s spiritual wealth, we propose a comprehensive outreach approach: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126656" y="4728980"/>
            <a:ext cx="5558185" cy="5200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29"/>
              </a:lnSpc>
              <a:spcBef>
                <a:spcPct val="0"/>
              </a:spcBef>
            </a:pPr>
            <a:r>
              <a:rPr lang="en-US" sz="3092" b="1" dirty="0">
                <a:solidFill>
                  <a:srgbClr val="662E12"/>
                </a:solidFill>
                <a:latin typeface="Agrandir Bold"/>
                <a:ea typeface="Agrandir Bold"/>
                <a:cs typeface="Agrandir Bold"/>
                <a:sym typeface="Agrandir Bold"/>
              </a:rPr>
              <a:t>Curated Pilgrimage Circuits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667351" y="5639368"/>
            <a:ext cx="5304794" cy="1192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9"/>
              </a:lnSpc>
              <a:spcBef>
                <a:spcPct val="0"/>
              </a:spcBef>
            </a:pPr>
            <a:r>
              <a:rPr lang="en-US" sz="2192" dirty="0">
                <a:solidFill>
                  <a:srgbClr val="1A1A1A"/>
                </a:solidFill>
                <a:latin typeface="Agrandir"/>
                <a:ea typeface="Agrandir"/>
                <a:cs typeface="Agrandir"/>
                <a:sym typeface="Agrandir"/>
              </a:rPr>
              <a:t>Develop diverse circuits catering to various spiritual interests and durations, blending popular and unexplored sites.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089880" y="4638259"/>
            <a:ext cx="4378720" cy="5200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29"/>
              </a:lnSpc>
              <a:spcBef>
                <a:spcPct val="0"/>
              </a:spcBef>
            </a:pPr>
            <a:r>
              <a:rPr lang="en-US" sz="3092" b="1" dirty="0">
                <a:solidFill>
                  <a:srgbClr val="662E12"/>
                </a:solidFill>
                <a:latin typeface="Agrandir Bold"/>
                <a:ea typeface="Agrandir Bold"/>
                <a:cs typeface="Agrandir Bold"/>
                <a:sym typeface="Agrandir Bold"/>
              </a:rPr>
              <a:t>Tailored Packages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000202" y="7815080"/>
            <a:ext cx="5971943" cy="5200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29"/>
              </a:lnSpc>
              <a:spcBef>
                <a:spcPct val="0"/>
              </a:spcBef>
            </a:pPr>
            <a:r>
              <a:rPr lang="en-US" sz="3092" b="1" dirty="0">
                <a:solidFill>
                  <a:srgbClr val="662E12"/>
                </a:solidFill>
                <a:latin typeface="Agrandir Bold"/>
                <a:ea typeface="Agrandir Bold"/>
                <a:cs typeface="Agrandir Bold"/>
                <a:sym typeface="Agrandir Bold"/>
              </a:rPr>
              <a:t>Culture &amp; History Integration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380047" y="8628133"/>
            <a:ext cx="5592098" cy="16215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069"/>
              </a:lnSpc>
            </a:pPr>
            <a:r>
              <a:rPr lang="en-US" sz="2192" dirty="0">
                <a:solidFill>
                  <a:srgbClr val="1A1A1A"/>
                </a:solidFill>
                <a:latin typeface="Agrandir"/>
                <a:ea typeface="Agrandir"/>
                <a:cs typeface="Agrandir"/>
                <a:sym typeface="Agrandir"/>
              </a:rPr>
              <a:t>Combine faith journeys with rich cultural and historical explorations, offering a holistic and enriching experience.</a:t>
            </a:r>
          </a:p>
          <a:p>
            <a:pPr algn="l">
              <a:lnSpc>
                <a:spcPts val="3069"/>
              </a:lnSpc>
              <a:spcBef>
                <a:spcPct val="0"/>
              </a:spcBef>
            </a:pPr>
            <a:endParaRPr lang="en-US" sz="2192" dirty="0">
              <a:solidFill>
                <a:srgbClr val="1A1A1A"/>
              </a:solidFill>
              <a:latin typeface="Agrandir"/>
              <a:ea typeface="Agrandir"/>
              <a:cs typeface="Agrandir"/>
              <a:sym typeface="Agrandir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1290113" y="7748167"/>
            <a:ext cx="4407087" cy="5200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29"/>
              </a:lnSpc>
              <a:spcBef>
                <a:spcPct val="0"/>
              </a:spcBef>
            </a:pPr>
            <a:r>
              <a:rPr lang="en-US" sz="3092" b="1" dirty="0">
                <a:solidFill>
                  <a:srgbClr val="662E12"/>
                </a:solidFill>
                <a:latin typeface="Agrandir Bold"/>
                <a:ea typeface="Agrandir Bold"/>
                <a:cs typeface="Agrandir Bold"/>
                <a:sym typeface="Agrandir Bold"/>
              </a:rPr>
              <a:t>Digital Storytelling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290113" y="8486121"/>
            <a:ext cx="5104562" cy="1954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9"/>
              </a:lnSpc>
            </a:pPr>
            <a:r>
              <a:rPr lang="en-US" sz="2192">
                <a:solidFill>
                  <a:srgbClr val="1A1A1A"/>
                </a:solidFill>
                <a:latin typeface="Agrandir"/>
                <a:ea typeface="Agrandir"/>
                <a:cs typeface="Agrandir"/>
                <a:sym typeface="Agrandir"/>
              </a:rPr>
              <a:t>Encourage the use of digital platforms to preserve and share traditional narratives in a modern, engaging context.</a:t>
            </a:r>
          </a:p>
          <a:p>
            <a:pPr algn="l">
              <a:lnSpc>
                <a:spcPts val="3069"/>
              </a:lnSpc>
              <a:spcBef>
                <a:spcPct val="0"/>
              </a:spcBef>
            </a:pPr>
            <a:endParaRPr lang="en-US" sz="2192">
              <a:solidFill>
                <a:srgbClr val="1A1A1A"/>
              </a:solidFill>
              <a:latin typeface="Agrandir"/>
              <a:ea typeface="Agrandir"/>
              <a:cs typeface="Agrandir"/>
              <a:sym typeface="Agrandir"/>
            </a:endParaRPr>
          </a:p>
        </p:txBody>
      </p:sp>
      <p:sp>
        <p:nvSpPr>
          <p:cNvPr id="22" name="Freeform 22"/>
          <p:cNvSpPr/>
          <p:nvPr/>
        </p:nvSpPr>
        <p:spPr>
          <a:xfrm>
            <a:off x="-385975" y="8630463"/>
            <a:ext cx="7315200" cy="2460874"/>
          </a:xfrm>
          <a:custGeom>
            <a:avLst/>
            <a:gdLst/>
            <a:ahLst/>
            <a:cxnLst/>
            <a:rect l="l" t="t" r="r" b="b"/>
            <a:pathLst>
              <a:path w="7315200" h="2460874">
                <a:moveTo>
                  <a:pt x="0" y="0"/>
                </a:moveTo>
                <a:lnTo>
                  <a:pt x="7315200" y="0"/>
                </a:lnTo>
                <a:lnTo>
                  <a:pt x="7315200" y="2460874"/>
                </a:lnTo>
                <a:lnTo>
                  <a:pt x="0" y="246087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18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0902457" y="8736950"/>
            <a:ext cx="7315200" cy="2460874"/>
          </a:xfrm>
          <a:custGeom>
            <a:avLst/>
            <a:gdLst/>
            <a:ahLst/>
            <a:cxnLst/>
            <a:rect l="l" t="t" r="r" b="b"/>
            <a:pathLst>
              <a:path w="7315200" h="2460874">
                <a:moveTo>
                  <a:pt x="0" y="0"/>
                </a:moveTo>
                <a:lnTo>
                  <a:pt x="7315200" y="0"/>
                </a:lnTo>
                <a:lnTo>
                  <a:pt x="7315200" y="2460873"/>
                </a:lnTo>
                <a:lnTo>
                  <a:pt x="0" y="246087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18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5802545" y="8122844"/>
            <a:ext cx="5099912" cy="2970823"/>
          </a:xfrm>
          <a:custGeom>
            <a:avLst/>
            <a:gdLst/>
            <a:ahLst/>
            <a:cxnLst/>
            <a:rect l="l" t="t" r="r" b="b"/>
            <a:pathLst>
              <a:path w="5099912" h="2970823">
                <a:moveTo>
                  <a:pt x="0" y="0"/>
                </a:moveTo>
                <a:lnTo>
                  <a:pt x="5099912" y="0"/>
                </a:lnTo>
                <a:lnTo>
                  <a:pt x="5099912" y="2970823"/>
                </a:lnTo>
                <a:lnTo>
                  <a:pt x="0" y="297082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15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>
                <a:alpha val="100000"/>
              </a:srgbClr>
            </a:gs>
            <a:gs pos="100000">
              <a:srgbClr val="FFDE7D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20094" y="374849"/>
            <a:ext cx="2867376" cy="1729924"/>
          </a:xfrm>
          <a:custGeom>
            <a:avLst/>
            <a:gdLst/>
            <a:ahLst/>
            <a:cxnLst/>
            <a:rect l="l" t="t" r="r" b="b"/>
            <a:pathLst>
              <a:path w="2867376" h="1729924">
                <a:moveTo>
                  <a:pt x="0" y="0"/>
                </a:moveTo>
                <a:lnTo>
                  <a:pt x="2867376" y="0"/>
                </a:lnTo>
                <a:lnTo>
                  <a:pt x="2867376" y="1729924"/>
                </a:lnTo>
                <a:lnTo>
                  <a:pt x="0" y="17299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16227" y="-182107"/>
            <a:ext cx="7938610" cy="7055099"/>
            <a:chOff x="0" y="0"/>
            <a:chExt cx="10584814" cy="9406799"/>
          </a:xfrm>
        </p:grpSpPr>
        <p:sp>
          <p:nvSpPr>
            <p:cNvPr id="4" name="Freeform 4"/>
            <p:cNvSpPr/>
            <p:nvPr/>
          </p:nvSpPr>
          <p:spPr>
            <a:xfrm>
              <a:off x="5994501" y="2248268"/>
              <a:ext cx="4303516" cy="4303516"/>
            </a:xfrm>
            <a:custGeom>
              <a:avLst/>
              <a:gdLst/>
              <a:ahLst/>
              <a:cxnLst/>
              <a:rect l="l" t="t" r="r" b="b"/>
              <a:pathLst>
                <a:path w="4303516" h="4303516">
                  <a:moveTo>
                    <a:pt x="0" y="0"/>
                  </a:moveTo>
                  <a:lnTo>
                    <a:pt x="4303515" y="0"/>
                  </a:lnTo>
                  <a:lnTo>
                    <a:pt x="4303515" y="4303515"/>
                  </a:lnTo>
                  <a:lnTo>
                    <a:pt x="0" y="43035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TextBox 5"/>
            <p:cNvSpPr txBox="1"/>
            <p:nvPr/>
          </p:nvSpPr>
          <p:spPr>
            <a:xfrm>
              <a:off x="0" y="333375"/>
              <a:ext cx="10584814" cy="90734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008"/>
                </a:lnSpc>
              </a:pPr>
              <a:endParaRPr dirty="0"/>
            </a:p>
            <a:p>
              <a:pPr algn="l">
                <a:lnSpc>
                  <a:spcPts val="13008"/>
                </a:lnSpc>
              </a:pPr>
              <a:r>
                <a:rPr lang="en-US" sz="13987" dirty="0">
                  <a:solidFill>
                    <a:srgbClr val="854506"/>
                  </a:solidFill>
                  <a:latin typeface="Kingred Modern"/>
                  <a:ea typeface="Kingred Modern"/>
                  <a:cs typeface="Kingred Modern"/>
                  <a:sym typeface="Kingred Modern"/>
                </a:rPr>
                <a:t>Let’s Work Together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046901" y="350604"/>
            <a:ext cx="8245372" cy="11944917"/>
            <a:chOff x="0" y="-233280"/>
            <a:chExt cx="2171621" cy="2957490"/>
          </a:xfrm>
        </p:grpSpPr>
        <p:sp>
          <p:nvSpPr>
            <p:cNvPr id="7" name="Freeform 7"/>
            <p:cNvSpPr/>
            <p:nvPr/>
          </p:nvSpPr>
          <p:spPr>
            <a:xfrm>
              <a:off x="62559" y="-233280"/>
              <a:ext cx="2109062" cy="2724210"/>
            </a:xfrm>
            <a:custGeom>
              <a:avLst/>
              <a:gdLst/>
              <a:ahLst/>
              <a:cxnLst/>
              <a:rect l="l" t="t" r="r" b="b"/>
              <a:pathLst>
                <a:path w="2109062" h="2724210">
                  <a:moveTo>
                    <a:pt x="703400" y="19070"/>
                  </a:moveTo>
                  <a:cubicBezTo>
                    <a:pt x="811178" y="7556"/>
                    <a:pt x="934452" y="0"/>
                    <a:pt x="1055099" y="0"/>
                  </a:cubicBezTo>
                  <a:cubicBezTo>
                    <a:pt x="1175749" y="0"/>
                    <a:pt x="1291845" y="6476"/>
                    <a:pt x="1398831" y="17990"/>
                  </a:cubicBezTo>
                  <a:cubicBezTo>
                    <a:pt x="1401111" y="18350"/>
                    <a:pt x="1403386" y="18350"/>
                    <a:pt x="1405661" y="18710"/>
                  </a:cubicBezTo>
                  <a:cubicBezTo>
                    <a:pt x="1807441" y="64765"/>
                    <a:pt x="2103371" y="186379"/>
                    <a:pt x="2109062" y="370960"/>
                  </a:cubicBezTo>
                  <a:lnTo>
                    <a:pt x="2109062" y="2724210"/>
                  </a:lnTo>
                  <a:lnTo>
                    <a:pt x="0" y="2724210"/>
                  </a:lnTo>
                  <a:lnTo>
                    <a:pt x="0" y="372706"/>
                  </a:lnTo>
                  <a:cubicBezTo>
                    <a:pt x="5691" y="185660"/>
                    <a:pt x="297067" y="64045"/>
                    <a:pt x="703400" y="19070"/>
                  </a:cubicBezTo>
                  <a:close/>
                </a:path>
              </a:pathLst>
            </a:custGeom>
            <a:solidFill>
              <a:srgbClr val="854506">
                <a:alpha val="40000"/>
              </a:srgbClr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65100"/>
              <a:ext cx="2109062" cy="25591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25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0592624" y="4734375"/>
            <a:ext cx="818251" cy="818251"/>
          </a:xfrm>
          <a:custGeom>
            <a:avLst/>
            <a:gdLst/>
            <a:ahLst/>
            <a:cxnLst/>
            <a:rect l="l" t="t" r="r" b="b"/>
            <a:pathLst>
              <a:path w="818251" h="818251">
                <a:moveTo>
                  <a:pt x="0" y="0"/>
                </a:moveTo>
                <a:lnTo>
                  <a:pt x="818251" y="0"/>
                </a:lnTo>
                <a:lnTo>
                  <a:pt x="818251" y="818250"/>
                </a:lnTo>
                <a:lnTo>
                  <a:pt x="0" y="8182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0592624" y="6537174"/>
            <a:ext cx="942346" cy="671636"/>
          </a:xfrm>
          <a:custGeom>
            <a:avLst/>
            <a:gdLst/>
            <a:ahLst/>
            <a:cxnLst/>
            <a:rect l="l" t="t" r="r" b="b"/>
            <a:pathLst>
              <a:path w="942346" h="671636">
                <a:moveTo>
                  <a:pt x="0" y="0"/>
                </a:moveTo>
                <a:lnTo>
                  <a:pt x="942346" y="0"/>
                </a:lnTo>
                <a:lnTo>
                  <a:pt x="942346" y="671636"/>
                </a:lnTo>
                <a:lnTo>
                  <a:pt x="0" y="6716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686476" y="8362600"/>
            <a:ext cx="930325" cy="920176"/>
          </a:xfrm>
          <a:custGeom>
            <a:avLst/>
            <a:gdLst/>
            <a:ahLst/>
            <a:cxnLst/>
            <a:rect l="l" t="t" r="r" b="b"/>
            <a:pathLst>
              <a:path w="930325" h="920176">
                <a:moveTo>
                  <a:pt x="0" y="0"/>
                </a:moveTo>
                <a:lnTo>
                  <a:pt x="930325" y="0"/>
                </a:lnTo>
                <a:lnTo>
                  <a:pt x="930325" y="920176"/>
                </a:lnTo>
                <a:lnTo>
                  <a:pt x="0" y="92017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-920094" y="7560425"/>
            <a:ext cx="10203761" cy="3059606"/>
          </a:xfrm>
          <a:custGeom>
            <a:avLst/>
            <a:gdLst/>
            <a:ahLst/>
            <a:cxnLst/>
            <a:rect l="l" t="t" r="r" b="b"/>
            <a:pathLst>
              <a:path w="10203761" h="3059606">
                <a:moveTo>
                  <a:pt x="0" y="0"/>
                </a:moveTo>
                <a:lnTo>
                  <a:pt x="10203762" y="0"/>
                </a:lnTo>
                <a:lnTo>
                  <a:pt x="10203762" y="3059607"/>
                </a:lnTo>
                <a:lnTo>
                  <a:pt x="0" y="305960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93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516227" y="7913439"/>
            <a:ext cx="8699078" cy="1484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9"/>
              </a:lnSpc>
              <a:spcBef>
                <a:spcPct val="0"/>
              </a:spcBef>
            </a:pPr>
            <a:r>
              <a:rPr lang="en-US" sz="2692">
                <a:solidFill>
                  <a:srgbClr val="292626"/>
                </a:solidFill>
                <a:latin typeface="Agrandir"/>
                <a:ea typeface="Agrandir"/>
                <a:cs typeface="Agrandir"/>
                <a:sym typeface="Agrandir"/>
              </a:rPr>
              <a:t>We at India Pilgrimage are committed to bridging tradition with transformation. Join us in promoting and preserving India’s sacred landscape!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068750" y="2357826"/>
            <a:ext cx="3751957" cy="987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89"/>
              </a:lnSpc>
              <a:spcBef>
                <a:spcPct val="0"/>
              </a:spcBef>
            </a:pPr>
            <a:r>
              <a:rPr lang="en-US" sz="4992" b="1">
                <a:solidFill>
                  <a:srgbClr val="FFFFFF"/>
                </a:solidFill>
                <a:latin typeface="Agrandir Bold"/>
                <a:ea typeface="Agrandir Bold"/>
                <a:cs typeface="Agrandir Bold"/>
                <a:sym typeface="Agrandir Bold"/>
              </a:rPr>
              <a:t>Contact Us!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729400" y="4610550"/>
            <a:ext cx="6219250" cy="1007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69"/>
              </a:lnSpc>
              <a:spcBef>
                <a:spcPct val="0"/>
              </a:spcBef>
            </a:pPr>
            <a:r>
              <a:rPr lang="en-US" sz="2692">
                <a:solidFill>
                  <a:srgbClr val="FFF6E3"/>
                </a:solidFill>
                <a:latin typeface="Agrandir"/>
                <a:ea typeface="Agrandir"/>
                <a:cs typeface="Agrandir"/>
                <a:sym typeface="Agrandir"/>
              </a:rPr>
              <a:t>Vijay Bahukhandi:  +91 92059 08208</a:t>
            </a:r>
          </a:p>
          <a:p>
            <a:pPr algn="l">
              <a:lnSpc>
                <a:spcPts val="3769"/>
              </a:lnSpc>
              <a:spcBef>
                <a:spcPct val="0"/>
              </a:spcBef>
            </a:pPr>
            <a:r>
              <a:rPr lang="en-US" sz="2692">
                <a:solidFill>
                  <a:srgbClr val="FFF6E3"/>
                </a:solidFill>
                <a:latin typeface="Agrandir"/>
                <a:ea typeface="Agrandir"/>
                <a:cs typeface="Agrandir"/>
                <a:sym typeface="Agrandir"/>
              </a:rPr>
              <a:t>Naveen Kumar:  +91 95990 52395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888966" y="6307080"/>
            <a:ext cx="4341634" cy="9454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766"/>
              </a:lnSpc>
              <a:spcBef>
                <a:spcPct val="0"/>
              </a:spcBef>
            </a:pPr>
            <a:r>
              <a:rPr lang="en-US" sz="2690" b="1" dirty="0">
                <a:solidFill>
                  <a:srgbClr val="FFF6E3"/>
                </a:solidFill>
                <a:latin typeface="Agrandir Bold"/>
                <a:ea typeface="Agrandir Bold"/>
                <a:cs typeface="Agrandir Bold"/>
                <a:sym typeface="Agrandir Bold"/>
              </a:rPr>
              <a:t> </a:t>
            </a:r>
            <a:r>
              <a:rPr lang="en-US" sz="2690" dirty="0">
                <a:solidFill>
                  <a:srgbClr val="FFF6E3"/>
                </a:solidFill>
                <a:latin typeface="Agrandir"/>
                <a:ea typeface="Agrandir"/>
                <a:cs typeface="Agrandir"/>
                <a:sym typeface="Agrandir"/>
              </a:rPr>
              <a:t>vijay@indiapilgrimage.in</a:t>
            </a:r>
          </a:p>
          <a:p>
            <a:pPr algn="l">
              <a:lnSpc>
                <a:spcPts val="3766"/>
              </a:lnSpc>
              <a:spcBef>
                <a:spcPct val="0"/>
              </a:spcBef>
            </a:pPr>
            <a:r>
              <a:rPr lang="en-US" sz="2690" dirty="0">
                <a:solidFill>
                  <a:srgbClr val="FFF6E3"/>
                </a:solidFill>
                <a:latin typeface="Agrandir"/>
                <a:ea typeface="Agrandir"/>
                <a:cs typeface="Agrandir"/>
                <a:sym typeface="Agrandir"/>
              </a:rPr>
              <a:t>naveen@indiapilgrimage.in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068750" y="8593619"/>
            <a:ext cx="3897876" cy="4581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66"/>
              </a:lnSpc>
              <a:spcBef>
                <a:spcPct val="0"/>
              </a:spcBef>
            </a:pPr>
            <a:r>
              <a:rPr lang="en-US" sz="2690" dirty="0">
                <a:solidFill>
                  <a:srgbClr val="FFF6E3"/>
                </a:solidFill>
                <a:latin typeface="Agrandir"/>
                <a:ea typeface="Agrandir"/>
                <a:cs typeface="Agrandir"/>
                <a:sym typeface="Agrandir"/>
              </a:rPr>
              <a:t>www.indiapilgrimage.in</a:t>
            </a:r>
          </a:p>
        </p:txBody>
      </p:sp>
      <p:sp>
        <p:nvSpPr>
          <p:cNvPr id="18" name="Freeform 18"/>
          <p:cNvSpPr/>
          <p:nvPr/>
        </p:nvSpPr>
        <p:spPr>
          <a:xfrm>
            <a:off x="16514962" y="1028700"/>
            <a:ext cx="2867376" cy="1729924"/>
          </a:xfrm>
          <a:custGeom>
            <a:avLst/>
            <a:gdLst/>
            <a:ahLst/>
            <a:cxnLst/>
            <a:rect l="l" t="t" r="r" b="b"/>
            <a:pathLst>
              <a:path w="2867376" h="1729924">
                <a:moveTo>
                  <a:pt x="0" y="0"/>
                </a:moveTo>
                <a:lnTo>
                  <a:pt x="2867376" y="0"/>
                </a:lnTo>
                <a:lnTo>
                  <a:pt x="2867376" y="1729924"/>
                </a:lnTo>
                <a:lnTo>
                  <a:pt x="0" y="17299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-691580" y="6305402"/>
            <a:ext cx="5746940" cy="5586703"/>
          </a:xfrm>
          <a:custGeom>
            <a:avLst/>
            <a:gdLst/>
            <a:ahLst/>
            <a:cxnLst/>
            <a:rect l="l" t="t" r="r" b="b"/>
            <a:pathLst>
              <a:path w="5746940" h="5586703">
                <a:moveTo>
                  <a:pt x="0" y="0"/>
                </a:moveTo>
                <a:lnTo>
                  <a:pt x="5746941" y="0"/>
                </a:lnTo>
                <a:lnTo>
                  <a:pt x="5746941" y="5586703"/>
                </a:lnTo>
                <a:lnTo>
                  <a:pt x="0" y="558670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18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2720562" y="5078291"/>
            <a:ext cx="5640073" cy="6422444"/>
          </a:xfrm>
          <a:custGeom>
            <a:avLst/>
            <a:gdLst/>
            <a:ahLst/>
            <a:cxnLst/>
            <a:rect l="l" t="t" r="r" b="b"/>
            <a:pathLst>
              <a:path w="5640073" h="6422444">
                <a:moveTo>
                  <a:pt x="0" y="0"/>
                </a:moveTo>
                <a:lnTo>
                  <a:pt x="5640073" y="0"/>
                </a:lnTo>
                <a:lnTo>
                  <a:pt x="5640073" y="6422444"/>
                </a:lnTo>
                <a:lnTo>
                  <a:pt x="0" y="642244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alphaModFix amt="47000"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21" name="Freeform 21"/>
          <p:cNvSpPr/>
          <p:nvPr/>
        </p:nvSpPr>
        <p:spPr>
          <a:xfrm>
            <a:off x="3979923" y="7574249"/>
            <a:ext cx="7315200" cy="2726575"/>
          </a:xfrm>
          <a:custGeom>
            <a:avLst/>
            <a:gdLst/>
            <a:ahLst/>
            <a:cxnLst/>
            <a:rect l="l" t="t" r="r" b="b"/>
            <a:pathLst>
              <a:path w="7315200" h="2726575">
                <a:moveTo>
                  <a:pt x="0" y="0"/>
                </a:moveTo>
                <a:lnTo>
                  <a:pt x="7315200" y="0"/>
                </a:lnTo>
                <a:lnTo>
                  <a:pt x="7315200" y="2726574"/>
                </a:lnTo>
                <a:lnTo>
                  <a:pt x="0" y="2726574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alphaModFix amt="34000"/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788</Words>
  <Application>Microsoft Office PowerPoint</Application>
  <PresentationFormat>Custom</PresentationFormat>
  <Paragraphs>104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Calibri</vt:lpstr>
      <vt:lpstr>Arimo</vt:lpstr>
      <vt:lpstr>Agrandir</vt:lpstr>
      <vt:lpstr>Hertical Serif</vt:lpstr>
      <vt:lpstr>Kingred Modern</vt:lpstr>
      <vt:lpstr>Agrandir Bold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India Pilgrim ppt</dc:title>
  <dc:creator>HP</dc:creator>
  <cp:lastModifiedBy>HP</cp:lastModifiedBy>
  <cp:revision>4</cp:revision>
  <dcterms:created xsi:type="dcterms:W3CDTF">2006-08-16T00:00:00Z</dcterms:created>
  <dcterms:modified xsi:type="dcterms:W3CDTF">2025-07-16T08:37:49Z</dcterms:modified>
  <dc:identifier>DAGsHTBZEhA</dc:identifier>
</cp:coreProperties>
</file>